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2"/>
  </p:notesMasterIdLst>
  <p:handoutMasterIdLst>
    <p:handoutMasterId r:id="rId23"/>
  </p:handoutMasterIdLst>
  <p:sldIdLst>
    <p:sldId id="315" r:id="rId5"/>
    <p:sldId id="349" r:id="rId6"/>
    <p:sldId id="327" r:id="rId7"/>
    <p:sldId id="353" r:id="rId8"/>
    <p:sldId id="335" r:id="rId9"/>
    <p:sldId id="350" r:id="rId10"/>
    <p:sldId id="333" r:id="rId11"/>
    <p:sldId id="347" r:id="rId12"/>
    <p:sldId id="351" r:id="rId13"/>
    <p:sldId id="357" r:id="rId14"/>
    <p:sldId id="352" r:id="rId15"/>
    <p:sldId id="356" r:id="rId16"/>
    <p:sldId id="354" r:id="rId17"/>
    <p:sldId id="355" r:id="rId18"/>
    <p:sldId id="346" r:id="rId19"/>
    <p:sldId id="342" r:id="rId20"/>
    <p:sldId id="267"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B60AF"/>
    <a:srgbClr val="F07B05"/>
    <a:srgbClr val="72C267"/>
    <a:srgbClr val="99FF66"/>
    <a:srgbClr val="CCFF99"/>
    <a:srgbClr val="FFCC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6005" autoAdjust="0"/>
  </p:normalViewPr>
  <p:slideViewPr>
    <p:cSldViewPr>
      <p:cViewPr varScale="1">
        <p:scale>
          <a:sx n="61" d="100"/>
          <a:sy n="61" d="100"/>
        </p:scale>
        <p:origin x="1388" y="60"/>
      </p:cViewPr>
      <p:guideLst>
        <p:guide orient="horz" pos="2160"/>
        <p:guide pos="2880"/>
      </p:guideLst>
    </p:cSldViewPr>
  </p:slideViewPr>
  <p:notesTextViewPr>
    <p:cViewPr>
      <p:scale>
        <a:sx n="1" d="1"/>
        <a:sy n="1" d="1"/>
      </p:scale>
      <p:origin x="0" y="0"/>
    </p:cViewPr>
  </p:notesTextViewPr>
  <p:sorterViewPr>
    <p:cViewPr>
      <p:scale>
        <a:sx n="100" d="100"/>
        <a:sy n="100" d="100"/>
      </p:scale>
      <p:origin x="0" y="74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4899"/>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9" y="0"/>
            <a:ext cx="3038475" cy="464899"/>
          </a:xfrm>
          <a:prstGeom prst="rect">
            <a:avLst/>
          </a:prstGeom>
        </p:spPr>
        <p:txBody>
          <a:bodyPr vert="horz" lIns="91440" tIns="45720" rIns="91440" bIns="45720" rtlCol="0"/>
          <a:lstStyle>
            <a:lvl1pPr algn="r">
              <a:defRPr sz="1200"/>
            </a:lvl1pPr>
          </a:lstStyle>
          <a:p>
            <a:fld id="{E6D7E007-F693-48DD-A747-4CDC4856422C}" type="datetimeFigureOut">
              <a:rPr lang="en-CA" smtClean="0"/>
              <a:pPr/>
              <a:t>2024-05-22</a:t>
            </a:fld>
            <a:endParaRPr lang="en-CA"/>
          </a:p>
        </p:txBody>
      </p:sp>
      <p:sp>
        <p:nvSpPr>
          <p:cNvPr id="4" name="Footer Placeholder 3"/>
          <p:cNvSpPr>
            <a:spLocks noGrp="1"/>
          </p:cNvSpPr>
          <p:nvPr>
            <p:ph type="ftr" sz="quarter" idx="2"/>
          </p:nvPr>
        </p:nvSpPr>
        <p:spPr>
          <a:xfrm>
            <a:off x="0" y="8829930"/>
            <a:ext cx="3038475" cy="464899"/>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9" y="8829930"/>
            <a:ext cx="3038475" cy="464899"/>
          </a:xfrm>
          <a:prstGeom prst="rect">
            <a:avLst/>
          </a:prstGeom>
        </p:spPr>
        <p:txBody>
          <a:bodyPr vert="horz" lIns="91440" tIns="45720" rIns="91440" bIns="45720" rtlCol="0" anchor="b"/>
          <a:lstStyle>
            <a:lvl1pPr algn="r">
              <a:defRPr sz="1200"/>
            </a:lvl1pPr>
          </a:lstStyle>
          <a:p>
            <a:fld id="{B08A975D-7348-4162-9AFA-4B2C97BC8038}" type="slidenum">
              <a:rPr lang="en-CA" smtClean="0"/>
              <a:pPr/>
              <a:t>‹#›</a:t>
            </a:fld>
            <a:endParaRPr lang="en-CA"/>
          </a:p>
        </p:txBody>
      </p:sp>
    </p:spTree>
    <p:extLst>
      <p:ext uri="{BB962C8B-B14F-4D97-AF65-F5344CB8AC3E}">
        <p14:creationId xmlns:p14="http://schemas.microsoft.com/office/powerpoint/2010/main" val="2346221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ED530FA-ADD4-4F0B-AF70-89F6EE5A6652}" type="datetimeFigureOut">
              <a:rPr lang="en-CA" smtClean="0"/>
              <a:pPr/>
              <a:t>2024-05-22</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564D74E-C28B-4D7C-8F1B-DA17BC9B6520}" type="slidenum">
              <a:rPr lang="en-CA" smtClean="0"/>
              <a:pPr/>
              <a:t>‹#›</a:t>
            </a:fld>
            <a:endParaRPr lang="en-CA"/>
          </a:p>
        </p:txBody>
      </p:sp>
    </p:spTree>
    <p:extLst>
      <p:ext uri="{BB962C8B-B14F-4D97-AF65-F5344CB8AC3E}">
        <p14:creationId xmlns:p14="http://schemas.microsoft.com/office/powerpoint/2010/main" val="3229877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srcRect/>
          <a:stretch>
            <a:fillRect/>
          </a:stretch>
        </p:blipFill>
        <p:spPr bwMode="auto">
          <a:xfrm>
            <a:off x="0" y="5715000"/>
            <a:ext cx="9144000" cy="152400"/>
          </a:xfrm>
          <a:prstGeom prst="rect">
            <a:avLst/>
          </a:prstGeom>
          <a:solidFill>
            <a:srgbClr val="FFCC00"/>
          </a:solidFill>
          <a:ln w="9525">
            <a:noFill/>
            <a:miter lim="800000"/>
            <a:headEnd/>
            <a:tailEnd/>
          </a:ln>
        </p:spPr>
      </p:pic>
      <p:sp>
        <p:nvSpPr>
          <p:cNvPr id="12" name="Rectangle 11"/>
          <p:cNvSpPr/>
          <p:nvPr userDrawn="1"/>
        </p:nvSpPr>
        <p:spPr>
          <a:xfrm>
            <a:off x="0" y="5791200"/>
            <a:ext cx="9144000" cy="1066800"/>
          </a:xfrm>
          <a:prstGeom prst="rect">
            <a:avLst/>
          </a:prstGeom>
          <a:solidFill>
            <a:srgbClr val="3B60AF"/>
          </a:solidFill>
          <a:ln>
            <a:noFill/>
          </a:ln>
          <a:scene3d>
            <a:camera prst="orthographicFront">
              <a:rot lat="0" lon="0" rev="0"/>
            </a:camera>
            <a:lightRig rig="glow" dir="tl">
              <a:rot lat="0" lon="0" rev="1800000"/>
            </a:lightRig>
          </a:scene3d>
          <a:sp3d prstMaterial="dkEdge">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0"/>
            <a:ext cx="9144000" cy="647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DSB_Circle_Colour_shadow.png"/>
          <p:cNvPicPr>
            <a:picLocks noChangeAspect="1"/>
          </p:cNvPicPr>
          <p:nvPr userDrawn="1"/>
        </p:nvPicPr>
        <p:blipFill>
          <a:blip r:embed="rId3"/>
          <a:stretch>
            <a:fillRect/>
          </a:stretch>
        </p:blipFill>
        <p:spPr>
          <a:xfrm>
            <a:off x="2686516" y="1371600"/>
            <a:ext cx="3409484" cy="33528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5638800"/>
            <a:ext cx="9144000" cy="152400"/>
          </a:xfrm>
          <a:prstGeom prst="rect">
            <a:avLst/>
          </a:prstGeom>
          <a:solidFill>
            <a:srgbClr val="3B60AF"/>
          </a:solidFill>
          <a:ln>
            <a:noFill/>
          </a:ln>
          <a:scene3d>
            <a:camera prst="orthographicFront">
              <a:rot lat="0" lon="0" rev="0"/>
            </a:camera>
            <a:lightRig rig="glow" dir="tl">
              <a:rot lat="0" lon="0" rev="1800000"/>
            </a:lightRig>
          </a:scene3d>
          <a:sp3d prstMaterial="dkEdge">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0"/>
            <a:ext cx="9144000" cy="647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
          <p:cNvSpPr>
            <a:spLocks noGrp="1"/>
          </p:cNvSpPr>
          <p:nvPr>
            <p:ph idx="1"/>
          </p:nvPr>
        </p:nvSpPr>
        <p:spPr>
          <a:xfrm>
            <a:off x="457200" y="1828800"/>
            <a:ext cx="8229600" cy="1752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1"/>
          <p:cNvSpPr>
            <a:spLocks noGrp="1"/>
          </p:cNvSpPr>
          <p:nvPr>
            <p:ph type="title"/>
          </p:nvPr>
        </p:nvSpPr>
        <p:spPr>
          <a:xfrm>
            <a:off x="426128" y="609600"/>
            <a:ext cx="8260672" cy="1039427"/>
          </a:xfrm>
          <a:prstGeom prst="rect">
            <a:avLst/>
          </a:prstGeom>
        </p:spPr>
        <p:txBody>
          <a:bodyPr vert="horz" lIns="91440" tIns="45720" rIns="91440" bIns="45720" rtlCol="0" anchor="ctr">
            <a:normAutofit/>
          </a:bodyPr>
          <a:lstStyle>
            <a:lvl1pPr>
              <a:defRPr cap="none" baseline="0"/>
            </a:lvl1pPr>
          </a:lstStyle>
          <a:p>
            <a:r>
              <a:rPr lang="en-US"/>
              <a:t>Click to edit Master title style</a:t>
            </a:r>
            <a:endParaRPr lang="en-US" dirty="0"/>
          </a:p>
        </p:txBody>
      </p:sp>
      <p:pic>
        <p:nvPicPr>
          <p:cNvPr id="6" name="Picture 4"/>
          <p:cNvPicPr>
            <a:picLocks noChangeAspect="1"/>
          </p:cNvPicPr>
          <p:nvPr userDrawn="1"/>
        </p:nvPicPr>
        <p:blipFill>
          <a:blip r:embed="rId2"/>
          <a:srcRect/>
          <a:stretch>
            <a:fillRect/>
          </a:stretch>
        </p:blipFill>
        <p:spPr bwMode="auto">
          <a:xfrm>
            <a:off x="0" y="5715000"/>
            <a:ext cx="9144000" cy="1143000"/>
          </a:xfrm>
          <a:prstGeom prst="rect">
            <a:avLst/>
          </a:prstGeom>
          <a:solidFill>
            <a:srgbClr val="FFCC00"/>
          </a:solidFill>
          <a:ln w="9525">
            <a:noFill/>
            <a:miter lim="800000"/>
            <a:headEnd/>
            <a:tailEnd/>
          </a:ln>
        </p:spPr>
      </p:pic>
      <p:pic>
        <p:nvPicPr>
          <p:cNvPr id="7" name="Picture 6" descr="TDSB_Circle_Colour_shadow.png"/>
          <p:cNvPicPr>
            <a:picLocks noChangeAspect="1"/>
          </p:cNvPicPr>
          <p:nvPr userDrawn="1"/>
        </p:nvPicPr>
        <p:blipFill>
          <a:blip r:embed="rId3"/>
          <a:stretch>
            <a:fillRect/>
          </a:stretch>
        </p:blipFill>
        <p:spPr>
          <a:xfrm>
            <a:off x="4020565" y="5715000"/>
            <a:ext cx="1084835" cy="10668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304800" y="228600"/>
            <a:ext cx="8534400" cy="381000"/>
          </a:xfrm>
          <a:prstGeom prst="rect">
            <a:avLst/>
          </a:prstGeom>
          <a:solidFill>
            <a:srgbClr val="3B60AF"/>
          </a:solidFill>
          <a:ln>
            <a:noFill/>
          </a:ln>
          <a:scene3d>
            <a:camera prst="orthographicFront">
              <a:rot lat="0" lon="0" rev="0"/>
            </a:camera>
            <a:lightRig rig="glow" dir="tl">
              <a:rot lat="0" lon="0" rev="1800000"/>
            </a:lightRig>
          </a:scene3d>
          <a:sp3d prstMaterial="dkEdge">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81000" y="6324600"/>
            <a:ext cx="609600" cy="304800"/>
          </a:xfrm>
        </p:spPr>
        <p:txBody>
          <a:bodyPr/>
          <a:lstStyle>
            <a:lvl1pPr algn="l">
              <a:defRPr>
                <a:solidFill>
                  <a:schemeClr val="bg1"/>
                </a:solidFill>
              </a:defRPr>
            </a:lvl1pPr>
          </a:lstStyle>
          <a:p>
            <a:fld id="{A313F930-D753-4E81-B9B3-D505EE818FB2}" type="slidenum">
              <a:rPr lang="en-CA" smtClean="0"/>
              <a:pPr/>
              <a:t>‹#›</a:t>
            </a:fld>
            <a:endParaRPr lang="en-CA" dirty="0"/>
          </a:p>
        </p:txBody>
      </p:sp>
      <p:sp>
        <p:nvSpPr>
          <p:cNvPr id="9" name="Content Placeholder 8"/>
          <p:cNvSpPr>
            <a:spLocks noGrp="1"/>
          </p:cNvSpPr>
          <p:nvPr>
            <p:ph sz="quarter" idx="13" hasCustomPrompt="1"/>
          </p:nvPr>
        </p:nvSpPr>
        <p:spPr>
          <a:xfrm>
            <a:off x="304800" y="228600"/>
            <a:ext cx="8077200" cy="304800"/>
          </a:xfrm>
        </p:spPr>
        <p:txBody>
          <a:bodyPr>
            <a:noAutofit/>
          </a:bodyPr>
          <a:lstStyle>
            <a:lvl1pPr marL="114300" indent="0">
              <a:buFontTx/>
              <a:buNone/>
              <a:defRPr sz="1600" b="1" i="0" baseline="0">
                <a:solidFill>
                  <a:schemeClr val="bg1"/>
                </a:solidFill>
              </a:defRPr>
            </a:lvl1pPr>
          </a:lstStyle>
          <a:p>
            <a:pPr lvl="0"/>
            <a:r>
              <a:rPr lang="en-US" dirty="0"/>
              <a:t>Edit section info</a:t>
            </a:r>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Rectangle 14"/>
          <p:cNvSpPr/>
          <p:nvPr userDrawn="1"/>
        </p:nvSpPr>
        <p:spPr>
          <a:xfrm>
            <a:off x="304800" y="228600"/>
            <a:ext cx="8534400" cy="381000"/>
          </a:xfrm>
          <a:prstGeom prst="rect">
            <a:avLst/>
          </a:prstGeom>
          <a:solidFill>
            <a:srgbClr val="72C267"/>
          </a:solidFill>
          <a:ln>
            <a:noFill/>
          </a:ln>
          <a:scene3d>
            <a:camera prst="orthographicFront">
              <a:rot lat="0" lon="0" rev="0"/>
            </a:camera>
            <a:lightRig rig="glow" dir="tl">
              <a:rot lat="0" lon="0" rev="1800000"/>
            </a:lightRig>
          </a:scene3d>
          <a:sp3d prstMaterial="dkEdge">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26128" y="609600"/>
            <a:ext cx="8260672" cy="1039427"/>
          </a:xfrm>
        </p:spPr>
        <p:txBody>
          <a:bodyPr/>
          <a:lstStyle>
            <a:lvl1pPr>
              <a:defRPr cap="none" baseline="0"/>
            </a:lvl1pPr>
          </a:lstStyle>
          <a:p>
            <a:r>
              <a:rPr lang="en-US"/>
              <a:t>Click to edit Master title style</a:t>
            </a:r>
            <a:endParaRPr lang="en-US" dirty="0"/>
          </a:p>
        </p:txBody>
      </p:sp>
      <p:sp>
        <p:nvSpPr>
          <p:cNvPr id="10" name="Content Placeholder 2"/>
          <p:cNvSpPr>
            <a:spLocks noGrp="1"/>
          </p:cNvSpPr>
          <p:nvPr>
            <p:ph idx="1"/>
          </p:nvPr>
        </p:nvSpPr>
        <p:spPr>
          <a:xfrm>
            <a:off x="457200" y="1752601"/>
            <a:ext cx="396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3"/>
          </p:nvPr>
        </p:nvSpPr>
        <p:spPr>
          <a:xfrm>
            <a:off x="4720856" y="1752601"/>
            <a:ext cx="396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8"/>
          <p:cNvSpPr>
            <a:spLocks noGrp="1"/>
          </p:cNvSpPr>
          <p:nvPr>
            <p:ph sz="quarter" idx="14" hasCustomPrompt="1"/>
          </p:nvPr>
        </p:nvSpPr>
        <p:spPr>
          <a:xfrm>
            <a:off x="228600" y="228600"/>
            <a:ext cx="5715000" cy="304800"/>
          </a:xfrm>
        </p:spPr>
        <p:txBody>
          <a:bodyPr>
            <a:noAutofit/>
          </a:bodyPr>
          <a:lstStyle>
            <a:lvl1pPr marL="114300" indent="0">
              <a:buFontTx/>
              <a:buNone/>
              <a:defRPr sz="1600" b="1" i="0" baseline="0">
                <a:solidFill>
                  <a:schemeClr val="bg1"/>
                </a:solidFill>
              </a:defRPr>
            </a:lvl1pPr>
          </a:lstStyle>
          <a:p>
            <a:pPr lvl="0"/>
            <a:r>
              <a:rPr lang="en-US" dirty="0"/>
              <a:t>Edit section info</a:t>
            </a:r>
            <a:endParaRPr lang="en-CA" dirty="0"/>
          </a:p>
        </p:txBody>
      </p:sp>
      <p:sp>
        <p:nvSpPr>
          <p:cNvPr id="14" name="Slide Number Placeholder 5"/>
          <p:cNvSpPr>
            <a:spLocks noGrp="1"/>
          </p:cNvSpPr>
          <p:nvPr>
            <p:ph type="sldNum" sz="quarter" idx="12"/>
          </p:nvPr>
        </p:nvSpPr>
        <p:spPr>
          <a:xfrm>
            <a:off x="381000" y="6324600"/>
            <a:ext cx="609600" cy="304800"/>
          </a:xfrm>
        </p:spPr>
        <p:txBody>
          <a:bodyPr/>
          <a:lstStyle>
            <a:lvl1pPr algn="l">
              <a:defRPr>
                <a:solidFill>
                  <a:schemeClr val="bg1"/>
                </a:solidFill>
              </a:defRPr>
            </a:lvl1pPr>
          </a:lstStyle>
          <a:p>
            <a:fld id="{A313F930-D753-4E81-B9B3-D505EE818FB2}"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426128" y="2590800"/>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Slide Number Placeholder 5"/>
          <p:cNvSpPr>
            <a:spLocks noGrp="1"/>
          </p:cNvSpPr>
          <p:nvPr>
            <p:ph type="sldNum" sz="quarter" idx="12"/>
          </p:nvPr>
        </p:nvSpPr>
        <p:spPr>
          <a:xfrm>
            <a:off x="381000" y="6324600"/>
            <a:ext cx="609600" cy="304800"/>
          </a:xfrm>
        </p:spPr>
        <p:txBody>
          <a:bodyPr/>
          <a:lstStyle>
            <a:lvl1pPr algn="l">
              <a:defRPr>
                <a:solidFill>
                  <a:schemeClr val="bg1"/>
                </a:solidFill>
              </a:defRPr>
            </a:lvl1pPr>
          </a:lstStyle>
          <a:p>
            <a:fld id="{A313F930-D753-4E81-B9B3-D505EE818FB2}"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12"/>
          </p:nvPr>
        </p:nvSpPr>
        <p:spPr>
          <a:xfrm>
            <a:off x="381000" y="6324600"/>
            <a:ext cx="609600" cy="304800"/>
          </a:xfrm>
        </p:spPr>
        <p:txBody>
          <a:bodyPr/>
          <a:lstStyle>
            <a:lvl1pPr algn="l">
              <a:defRPr>
                <a:solidFill>
                  <a:schemeClr val="bg1"/>
                </a:solidFill>
              </a:defRPr>
            </a:lvl1pPr>
          </a:lstStyle>
          <a:p>
            <a:fld id="{A313F930-D753-4E81-B9B3-D505EE818FB2}"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No Foot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381000" y="6324600"/>
            <a:ext cx="609600" cy="304800"/>
          </a:xfrm>
        </p:spPr>
        <p:txBody>
          <a:bodyPr/>
          <a:lstStyle>
            <a:lvl1pPr algn="l">
              <a:defRPr>
                <a:solidFill>
                  <a:schemeClr val="tx1"/>
                </a:solidFill>
              </a:defRPr>
            </a:lvl1pPr>
          </a:lstStyle>
          <a:p>
            <a:fld id="{A313F930-D753-4E81-B9B3-D505EE818FB2}" type="slidenum">
              <a:rPr lang="en-CA" smtClean="0"/>
              <a:pPr/>
              <a:t>‹#›</a:t>
            </a:fld>
            <a:endParaRPr lang="en-CA" dirty="0"/>
          </a:p>
        </p:txBody>
      </p:sp>
    </p:spTree>
    <p:extLst>
      <p:ext uri="{BB962C8B-B14F-4D97-AF65-F5344CB8AC3E}">
        <p14:creationId xmlns:p14="http://schemas.microsoft.com/office/powerpoint/2010/main" val="3325618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9144000" cy="6858000"/>
          </a:xfrm>
          <a:prstGeom prst="rect">
            <a:avLst/>
          </a:prstGeom>
          <a:solidFill>
            <a:srgbClr val="3B60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B60AC"/>
              </a:solidFill>
            </a:endParaRPr>
          </a:p>
        </p:txBody>
      </p:sp>
      <p:pic>
        <p:nvPicPr>
          <p:cNvPr id="5" name="Picture 4" descr="TDSB_Circle_Colour_shadow.png"/>
          <p:cNvPicPr>
            <a:picLocks noChangeAspect="1"/>
          </p:cNvPicPr>
          <p:nvPr userDrawn="1"/>
        </p:nvPicPr>
        <p:blipFill>
          <a:blip r:embed="rId2"/>
          <a:stretch>
            <a:fillRect/>
          </a:stretch>
        </p:blipFill>
        <p:spPr>
          <a:xfrm>
            <a:off x="3032541" y="1828800"/>
            <a:ext cx="2944554" cy="28956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82296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924800" y="152400"/>
            <a:ext cx="1066800" cy="329092"/>
          </a:xfrm>
          <a:prstGeom prst="rect">
            <a:avLst/>
          </a:prstGeom>
        </p:spPr>
        <p:txBody>
          <a:bodyPr vert="horz" lIns="91440" tIns="45720" rIns="91440" bIns="0" rtlCol="0" anchor="b" anchorCtr="1"/>
          <a:lstStyle>
            <a:lvl1pPr algn="r">
              <a:defRPr sz="1200" baseline="0">
                <a:solidFill>
                  <a:schemeClr val="tx1"/>
                </a:solidFill>
              </a:defRPr>
            </a:lvl1pPr>
          </a:lstStyle>
          <a:p>
            <a:fld id="{A313F930-D753-4E81-B9B3-D505EE818FB2}" type="slidenum">
              <a:rPr lang="en-CA" smtClean="0"/>
              <a:pPr/>
              <a:t>‹#›</a:t>
            </a:fld>
            <a:endParaRPr lang="en-CA" dirty="0"/>
          </a:p>
        </p:txBody>
      </p:sp>
      <p:sp>
        <p:nvSpPr>
          <p:cNvPr id="2" name="Title Placeholder 1"/>
          <p:cNvSpPr>
            <a:spLocks noGrp="1"/>
          </p:cNvSpPr>
          <p:nvPr>
            <p:ph type="title"/>
          </p:nvPr>
        </p:nvSpPr>
        <p:spPr>
          <a:xfrm>
            <a:off x="426128" y="609600"/>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8" name="Picture 7" descr="Footer_4CBar-01.png"/>
          <p:cNvPicPr>
            <a:picLocks noChangeAspect="1"/>
          </p:cNvPicPr>
          <p:nvPr userDrawn="1"/>
        </p:nvPicPr>
        <p:blipFill>
          <a:blip r:embed="rId10"/>
          <a:stretch>
            <a:fillRect/>
          </a:stretch>
        </p:blipFill>
        <p:spPr>
          <a:xfrm>
            <a:off x="106328" y="6096000"/>
            <a:ext cx="9037672" cy="762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61" r:id="rId2"/>
    <p:sldLayoutId id="2147483662" r:id="rId3"/>
    <p:sldLayoutId id="2147483664" r:id="rId4"/>
    <p:sldLayoutId id="2147483663" r:id="rId5"/>
    <p:sldLayoutId id="2147483667" r:id="rId6"/>
    <p:sldLayoutId id="2147483672" r:id="rId7"/>
    <p:sldLayoutId id="2147483669" r:id="rId8"/>
  </p:sldLayoutIdLst>
  <p:hf hdr="0" ftr="0" dt="0"/>
  <p:txStyles>
    <p:titleStyle>
      <a:lvl1pPr algn="ctr" defTabSz="914400" rtl="0" eaLnBrk="1" latinLnBrk="0" hangingPunct="1">
        <a:spcBef>
          <a:spcPct val="0"/>
        </a:spcBef>
        <a:buNone/>
        <a:defRPr sz="3500" kern="1200" cap="none" baseline="0">
          <a:solidFill>
            <a:schemeClr val="tx1"/>
          </a:solidFill>
          <a:latin typeface="+mj-lt"/>
          <a:ea typeface="+mj-ea"/>
          <a:cs typeface="+mj-cs"/>
        </a:defRPr>
      </a:lvl1pPr>
    </p:titleStyle>
    <p:bodyStyle>
      <a:lvl1pPr marL="3429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tx1"/>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tx1"/>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cbc.ca/news/canada/toronto/hate-crimes-data-toronto-police-1.7064086"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72C267">
              <a:alpha val="8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p:cNvSpPr>
            <a:spLocks noGrp="1"/>
          </p:cNvSpPr>
          <p:nvPr>
            <p:ph type="title" idx="4294967295"/>
          </p:nvPr>
        </p:nvSpPr>
        <p:spPr>
          <a:xfrm>
            <a:off x="0" y="1295400"/>
            <a:ext cx="9144000" cy="3962400"/>
          </a:xfrm>
        </p:spPr>
        <p:txBody>
          <a:bodyPr>
            <a:normAutofit/>
          </a:bodyPr>
          <a:lstStyle/>
          <a:p>
            <a:r>
              <a:rPr lang="en-US" sz="4800" b="1" dirty="0">
                <a:solidFill>
                  <a:schemeClr val="bg1"/>
                </a:solidFill>
              </a:rPr>
              <a:t>Jewish Heritage Committee</a:t>
            </a:r>
            <a:br>
              <a:rPr lang="en-US" dirty="0">
                <a:solidFill>
                  <a:srgbClr val="72C267"/>
                </a:solidFill>
              </a:rPr>
            </a:br>
            <a:br>
              <a:rPr lang="en-US" dirty="0">
                <a:solidFill>
                  <a:srgbClr val="72C267"/>
                </a:solidFill>
              </a:rPr>
            </a:br>
            <a:r>
              <a:rPr lang="en-US" b="1" dirty="0">
                <a:solidFill>
                  <a:srgbClr val="3B60AF"/>
                </a:solidFill>
              </a:rPr>
              <a:t>Update May 2024</a:t>
            </a:r>
          </a:p>
        </p:txBody>
      </p:sp>
      <p:sp>
        <p:nvSpPr>
          <p:cNvPr id="5" name="Content Placeholder 4"/>
          <p:cNvSpPr>
            <a:spLocks noGrp="1"/>
          </p:cNvSpPr>
          <p:nvPr>
            <p:ph idx="4294967295"/>
          </p:nvPr>
        </p:nvSpPr>
        <p:spPr>
          <a:xfrm>
            <a:off x="152400" y="4503313"/>
            <a:ext cx="9144000" cy="3124200"/>
          </a:xfrm>
        </p:spPr>
        <p:txBody>
          <a:bodyPr>
            <a:normAutofit/>
          </a:bodyPr>
          <a:lstStyle/>
          <a:p>
            <a:pPr marL="114300" indent="0" algn="ctr">
              <a:buNone/>
            </a:pPr>
            <a:r>
              <a:rPr lang="en-US" dirty="0">
                <a:solidFill>
                  <a:schemeClr val="bg1"/>
                </a:solidFill>
              </a:rPr>
              <a:t>\</a:t>
            </a:r>
          </a:p>
          <a:p>
            <a:pPr marL="114300" indent="0" algn="ctr">
              <a:buNone/>
            </a:pPr>
            <a:endParaRPr lang="en-US" dirty="0">
              <a:solidFill>
                <a:schemeClr val="bg1"/>
              </a:solidFill>
            </a:endParaRPr>
          </a:p>
          <a:p>
            <a:pPr marL="114300" indent="0" algn="ctr">
              <a:buNone/>
            </a:pPr>
            <a:endParaRPr lang="en-US" dirty="0">
              <a:solidFill>
                <a:schemeClr val="bg1"/>
              </a:solidFill>
            </a:endParaRPr>
          </a:p>
          <a:p>
            <a:pPr marL="114300" indent="0" algn="ctr">
              <a:buNone/>
            </a:pPr>
            <a:endParaRPr lang="en-US" dirty="0">
              <a:solidFill>
                <a:schemeClr val="bg1"/>
              </a:solidFill>
            </a:endParaRPr>
          </a:p>
        </p:txBody>
      </p:sp>
      <p:pic>
        <p:nvPicPr>
          <p:cNvPr id="7" name="Picture 4" descr="TDSB_Circle_Colour-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03293"/>
            <a:ext cx="1676400" cy="165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66800" y="3352800"/>
            <a:ext cx="7010400" cy="1588"/>
          </a:xfrm>
          <a:prstGeom prst="line">
            <a:avLst/>
          </a:prstGeom>
          <a:ln>
            <a:solidFill>
              <a:srgbClr val="FFCC00"/>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A313F930-D753-4E81-B9B3-D505EE818FB2}" type="slidenum">
              <a:rPr lang="en-CA" smtClean="0"/>
              <a:pPr/>
              <a:t>1</a:t>
            </a:fld>
            <a:endParaRPr lang="en-CA" dirty="0"/>
          </a:p>
        </p:txBody>
      </p:sp>
      <p:pic>
        <p:nvPicPr>
          <p:cNvPr id="11" name="Picture 10" descr="A white dove with a green branch in its beak&#10;&#10;Description automatically generated with medium confidence">
            <a:extLst>
              <a:ext uri="{FF2B5EF4-FFF2-40B4-BE49-F238E27FC236}">
                <a16:creationId xmlns:a16="http://schemas.microsoft.com/office/drawing/2014/main" id="{AD8168A9-D8F9-F2D7-BA54-EC0305913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4474779"/>
            <a:ext cx="2133600"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altLang="en-US" sz="3200" b="1" dirty="0">
                <a:solidFill>
                  <a:schemeClr val="bg1"/>
                </a:solidFill>
                <a:latin typeface="Myriad Pro"/>
                <a:cs typeface="Myriad Pro"/>
              </a:rPr>
              <a:t>Toronto District School Board</a:t>
            </a:r>
            <a:endParaRPr lang="en-CA" altLang="en-US" sz="3200" dirty="0">
              <a:solidFill>
                <a:schemeClr val="bg1"/>
              </a:solidFill>
              <a:latin typeface="Myriad Pro"/>
              <a:cs typeface="Myriad Pro"/>
            </a:endParaRPr>
          </a:p>
        </p:txBody>
      </p:sp>
      <p:sp>
        <p:nvSpPr>
          <p:cNvPr id="4" name="Slide Number Placeholder 3"/>
          <p:cNvSpPr>
            <a:spLocks noGrp="1"/>
          </p:cNvSpPr>
          <p:nvPr>
            <p:ph type="sldNum" sz="quarter" idx="12"/>
          </p:nvPr>
        </p:nvSpPr>
        <p:spPr/>
        <p:txBody>
          <a:bodyPr/>
          <a:lstStyle/>
          <a:p>
            <a:fld id="{A313F930-D753-4E81-B9B3-D505EE818FB2}" type="slidenum">
              <a:rPr lang="en-CA" smtClean="0"/>
              <a:pPr/>
              <a:t>10</a:t>
            </a:fld>
            <a:endParaRPr lang="en-CA"/>
          </a:p>
        </p:txBody>
      </p:sp>
      <p:sp>
        <p:nvSpPr>
          <p:cNvPr id="8" name="Content Placeholder 7"/>
          <p:cNvSpPr>
            <a:spLocks noGrp="1"/>
          </p:cNvSpPr>
          <p:nvPr>
            <p:ph sz="quarter" idx="13"/>
          </p:nvPr>
        </p:nvSpPr>
        <p:spPr/>
        <p:txBody>
          <a:bodyPr/>
          <a:lstStyle/>
          <a:p>
            <a:r>
              <a:rPr lang="en-US" dirty="0"/>
              <a:t>Toronto District School Board Jewish Heritage Committee</a:t>
            </a:r>
          </a:p>
        </p:txBody>
      </p:sp>
      <p:sp>
        <p:nvSpPr>
          <p:cNvPr id="2" name="Rectangle 1"/>
          <p:cNvSpPr/>
          <p:nvPr/>
        </p:nvSpPr>
        <p:spPr>
          <a:xfrm>
            <a:off x="533399" y="939224"/>
            <a:ext cx="5208777" cy="584775"/>
          </a:xfrm>
          <a:prstGeom prst="rect">
            <a:avLst/>
          </a:prstGeom>
        </p:spPr>
        <p:txBody>
          <a:bodyPr wrap="square">
            <a:spAutoFit/>
          </a:bodyPr>
          <a:lstStyle/>
          <a:p>
            <a:r>
              <a:rPr lang="en-US" sz="3200" b="1" dirty="0">
                <a:solidFill>
                  <a:srgbClr val="F07B05"/>
                </a:solidFill>
                <a:latin typeface="Myriad Pro"/>
                <a:cs typeface="Myriad Pro"/>
              </a:rPr>
              <a:t>Yom HaShoah</a:t>
            </a:r>
            <a:endParaRPr lang="en-US" sz="3200" dirty="0">
              <a:latin typeface="Myriad Pro"/>
              <a:cs typeface="Myriad Pro"/>
            </a:endParaRPr>
          </a:p>
        </p:txBody>
      </p:sp>
      <p:pic>
        <p:nvPicPr>
          <p:cNvPr id="6" name="Picture 5" descr="A white dove with a green branch in its beak&#10;&#10;Description automatically generated with medium confidence">
            <a:extLst>
              <a:ext uri="{FF2B5EF4-FFF2-40B4-BE49-F238E27FC236}">
                <a16:creationId xmlns:a16="http://schemas.microsoft.com/office/drawing/2014/main" id="{E3B45835-29EB-2F3D-EE2B-CB40BC370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231229"/>
            <a:ext cx="737892" cy="737892"/>
          </a:xfrm>
          <a:prstGeom prst="rect">
            <a:avLst/>
          </a:prstGeom>
        </p:spPr>
      </p:pic>
      <p:sp>
        <p:nvSpPr>
          <p:cNvPr id="11" name="TextBox 10">
            <a:extLst>
              <a:ext uri="{FF2B5EF4-FFF2-40B4-BE49-F238E27FC236}">
                <a16:creationId xmlns:a16="http://schemas.microsoft.com/office/drawing/2014/main" id="{23E80F70-F762-FF3D-640A-2A61B94E6512}"/>
              </a:ext>
            </a:extLst>
          </p:cNvPr>
          <p:cNvSpPr txBox="1"/>
          <p:nvPr/>
        </p:nvSpPr>
        <p:spPr>
          <a:xfrm>
            <a:off x="457202" y="1649027"/>
            <a:ext cx="4774900" cy="5047536"/>
          </a:xfrm>
          <a:prstGeom prst="rect">
            <a:avLst/>
          </a:prstGeom>
          <a:noFill/>
        </p:spPr>
        <p:txBody>
          <a:bodyPr wrap="square">
            <a:spAutoFit/>
          </a:bodyPr>
          <a:lstStyle/>
          <a:p>
            <a:r>
              <a:rPr lang="en-CA" sz="2400" dirty="0"/>
              <a:t>Yom HaShoah or Holocaust Remembrance Day on May 6, specifically commemorates the six million Jews murdered in the Holocaust, and the heroism of survivors and rescuers.</a:t>
            </a:r>
          </a:p>
          <a:p>
            <a:endParaRPr lang="en-CA" sz="1000" dirty="0"/>
          </a:p>
          <a:p>
            <a:r>
              <a:rPr lang="en-CA" sz="2400" dirty="0"/>
              <a:t>The TDSB was pleased to once again partner with Liberation 75 </a:t>
            </a:r>
          </a:p>
          <a:p>
            <a:r>
              <a:rPr lang="en-CA" sz="2400" dirty="0"/>
              <a:t>to offer a Student Education Day </a:t>
            </a:r>
          </a:p>
          <a:p>
            <a:r>
              <a:rPr lang="en-CA" sz="2400" dirty="0"/>
              <a:t>on Yom HaShoah – incredible programming for students from grades 4-12.</a:t>
            </a:r>
          </a:p>
          <a:p>
            <a:endParaRPr lang="en-CA" sz="2400" dirty="0"/>
          </a:p>
        </p:txBody>
      </p:sp>
      <p:pic>
        <p:nvPicPr>
          <p:cNvPr id="5" name="Picture 4" descr="A poster with a group of kids raising their hands&#10;&#10;Description automatically generated">
            <a:extLst>
              <a:ext uri="{FF2B5EF4-FFF2-40B4-BE49-F238E27FC236}">
                <a16:creationId xmlns:a16="http://schemas.microsoft.com/office/drawing/2014/main" id="{F8FE993C-F312-F1D9-AB7A-50946B547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954" y="1298745"/>
            <a:ext cx="3407647" cy="4708186"/>
          </a:xfrm>
          <a:prstGeom prst="rect">
            <a:avLst/>
          </a:prstGeom>
        </p:spPr>
      </p:pic>
    </p:spTree>
    <p:extLst>
      <p:ext uri="{BB962C8B-B14F-4D97-AF65-F5344CB8AC3E}">
        <p14:creationId xmlns:p14="http://schemas.microsoft.com/office/powerpoint/2010/main" val="2471668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altLang="en-US" sz="3200" b="1" dirty="0">
                <a:solidFill>
                  <a:schemeClr val="bg1"/>
                </a:solidFill>
                <a:latin typeface="Myriad Pro"/>
                <a:cs typeface="Myriad Pro"/>
              </a:rPr>
              <a:t>Toronto District School Board</a:t>
            </a:r>
            <a:endParaRPr lang="en-CA" altLang="en-US" sz="3200" dirty="0">
              <a:solidFill>
                <a:schemeClr val="bg1"/>
              </a:solidFill>
              <a:latin typeface="Myriad Pro"/>
              <a:cs typeface="Myriad Pro"/>
            </a:endParaRPr>
          </a:p>
        </p:txBody>
      </p:sp>
      <p:sp>
        <p:nvSpPr>
          <p:cNvPr id="4" name="Slide Number Placeholder 3"/>
          <p:cNvSpPr>
            <a:spLocks noGrp="1"/>
          </p:cNvSpPr>
          <p:nvPr>
            <p:ph type="sldNum" sz="quarter" idx="12"/>
          </p:nvPr>
        </p:nvSpPr>
        <p:spPr/>
        <p:txBody>
          <a:bodyPr/>
          <a:lstStyle/>
          <a:p>
            <a:fld id="{A313F930-D753-4E81-B9B3-D505EE818FB2}" type="slidenum">
              <a:rPr lang="en-CA" smtClean="0"/>
              <a:pPr/>
              <a:t>11</a:t>
            </a:fld>
            <a:endParaRPr lang="en-CA"/>
          </a:p>
        </p:txBody>
      </p:sp>
      <p:sp>
        <p:nvSpPr>
          <p:cNvPr id="8" name="Content Placeholder 7"/>
          <p:cNvSpPr>
            <a:spLocks noGrp="1"/>
          </p:cNvSpPr>
          <p:nvPr>
            <p:ph sz="quarter" idx="13"/>
          </p:nvPr>
        </p:nvSpPr>
        <p:spPr/>
        <p:txBody>
          <a:bodyPr/>
          <a:lstStyle/>
          <a:p>
            <a:r>
              <a:rPr lang="en-US" dirty="0"/>
              <a:t>Toronto District School Board Jewish Heritage Committee</a:t>
            </a:r>
          </a:p>
        </p:txBody>
      </p:sp>
      <p:sp>
        <p:nvSpPr>
          <p:cNvPr id="2" name="Rectangle 1"/>
          <p:cNvSpPr/>
          <p:nvPr/>
        </p:nvSpPr>
        <p:spPr>
          <a:xfrm>
            <a:off x="487714" y="693904"/>
            <a:ext cx="7415509" cy="1077218"/>
          </a:xfrm>
          <a:prstGeom prst="rect">
            <a:avLst/>
          </a:prstGeom>
        </p:spPr>
        <p:txBody>
          <a:bodyPr wrap="square">
            <a:spAutoFit/>
          </a:bodyPr>
          <a:lstStyle/>
          <a:p>
            <a:r>
              <a:rPr lang="en-US" altLang="en-US" sz="3200" b="1" dirty="0">
                <a:solidFill>
                  <a:srgbClr val="F07B05"/>
                </a:solidFill>
                <a:latin typeface="Myriad Pro"/>
                <a:cs typeface="Myriad Pro"/>
              </a:rPr>
              <a:t>Jewish Heritage Month – </a:t>
            </a:r>
          </a:p>
          <a:p>
            <a:r>
              <a:rPr lang="en-US" altLang="en-US" sz="3200" b="1" dirty="0">
                <a:solidFill>
                  <a:srgbClr val="F07B05"/>
                </a:solidFill>
                <a:latin typeface="Myriad Pro"/>
                <a:cs typeface="Myriad Pro"/>
              </a:rPr>
              <a:t>The Mouse Who Danced The Hora</a:t>
            </a:r>
            <a:endParaRPr lang="en-US" sz="3200" dirty="0">
              <a:latin typeface="Myriad Pro"/>
              <a:cs typeface="Myriad Pro"/>
            </a:endParaRPr>
          </a:p>
        </p:txBody>
      </p:sp>
      <p:pic>
        <p:nvPicPr>
          <p:cNvPr id="6" name="Picture 5" descr="A white dove with a green branch in its beak&#10;&#10;Description automatically generated with medium confidence">
            <a:extLst>
              <a:ext uri="{FF2B5EF4-FFF2-40B4-BE49-F238E27FC236}">
                <a16:creationId xmlns:a16="http://schemas.microsoft.com/office/drawing/2014/main" id="{E3B45835-29EB-2F3D-EE2B-CB40BC370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231229"/>
            <a:ext cx="737892" cy="737892"/>
          </a:xfrm>
          <a:prstGeom prst="rect">
            <a:avLst/>
          </a:prstGeom>
        </p:spPr>
      </p:pic>
      <p:sp>
        <p:nvSpPr>
          <p:cNvPr id="11" name="TextBox 10">
            <a:extLst>
              <a:ext uri="{FF2B5EF4-FFF2-40B4-BE49-F238E27FC236}">
                <a16:creationId xmlns:a16="http://schemas.microsoft.com/office/drawing/2014/main" id="{23E80F70-F762-FF3D-640A-2A61B94E6512}"/>
              </a:ext>
            </a:extLst>
          </p:cNvPr>
          <p:cNvSpPr txBox="1"/>
          <p:nvPr/>
        </p:nvSpPr>
        <p:spPr>
          <a:xfrm>
            <a:off x="487714" y="1755661"/>
            <a:ext cx="5303554" cy="4278094"/>
          </a:xfrm>
          <a:prstGeom prst="rect">
            <a:avLst/>
          </a:prstGeom>
          <a:noFill/>
        </p:spPr>
        <p:txBody>
          <a:bodyPr wrap="square">
            <a:spAutoFit/>
          </a:bodyPr>
          <a:lstStyle/>
          <a:p>
            <a:r>
              <a:rPr lang="en-CA" sz="2200" dirty="0"/>
              <a:t>As in previous years, the JHC’s commitment is to plan annual educational opportunities and enrich the curriculum for further learning about Jewish heritage and culture.</a:t>
            </a:r>
          </a:p>
          <a:p>
            <a:endParaRPr lang="en-CA" sz="800" dirty="0"/>
          </a:p>
          <a:p>
            <a:r>
              <a:rPr lang="en-CA" sz="2200" dirty="0"/>
              <a:t>Each year we choose one grade or division to focus on and provide programming. This year, we are focussing on students in Kindergarten to Grade 3.  We are using the book </a:t>
            </a:r>
            <a:r>
              <a:rPr lang="en-CA" sz="2200" u="sng" dirty="0"/>
              <a:t>The Mouse Who Danced the Hora</a:t>
            </a:r>
            <a:r>
              <a:rPr lang="en-CA" sz="2200" dirty="0"/>
              <a:t>, to teach our youngest students about diversity and equity through Jewish wedding traditions.</a:t>
            </a:r>
          </a:p>
        </p:txBody>
      </p:sp>
      <p:pic>
        <p:nvPicPr>
          <p:cNvPr id="13" name="Picture 12">
            <a:extLst>
              <a:ext uri="{FF2B5EF4-FFF2-40B4-BE49-F238E27FC236}">
                <a16:creationId xmlns:a16="http://schemas.microsoft.com/office/drawing/2014/main" id="{A3E64031-A15D-97D2-EC24-3B9D99912D98}"/>
              </a:ext>
            </a:extLst>
          </p:cNvPr>
          <p:cNvPicPr>
            <a:picLocks noChangeAspect="1"/>
          </p:cNvPicPr>
          <p:nvPr/>
        </p:nvPicPr>
        <p:blipFill>
          <a:blip r:embed="rId3"/>
          <a:stretch>
            <a:fillRect/>
          </a:stretch>
        </p:blipFill>
        <p:spPr>
          <a:xfrm>
            <a:off x="5946669" y="1948569"/>
            <a:ext cx="2944623" cy="4285859"/>
          </a:xfrm>
          <a:prstGeom prst="rect">
            <a:avLst/>
          </a:prstGeom>
        </p:spPr>
      </p:pic>
    </p:spTree>
    <p:extLst>
      <p:ext uri="{BB962C8B-B14F-4D97-AF65-F5344CB8AC3E}">
        <p14:creationId xmlns:p14="http://schemas.microsoft.com/office/powerpoint/2010/main" val="1235193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altLang="en-US" sz="3200" b="1" dirty="0">
                <a:solidFill>
                  <a:schemeClr val="bg1"/>
                </a:solidFill>
                <a:latin typeface="Myriad Pro"/>
                <a:cs typeface="Myriad Pro"/>
              </a:rPr>
              <a:t>Toronto District School Board</a:t>
            </a:r>
            <a:endParaRPr lang="en-CA" altLang="en-US" sz="3200" dirty="0">
              <a:solidFill>
                <a:schemeClr val="bg1"/>
              </a:solidFill>
              <a:latin typeface="Myriad Pro"/>
              <a:cs typeface="Myriad Pro"/>
            </a:endParaRPr>
          </a:p>
        </p:txBody>
      </p:sp>
      <p:sp>
        <p:nvSpPr>
          <p:cNvPr id="4" name="Slide Number Placeholder 3"/>
          <p:cNvSpPr>
            <a:spLocks noGrp="1"/>
          </p:cNvSpPr>
          <p:nvPr>
            <p:ph type="sldNum" sz="quarter" idx="12"/>
          </p:nvPr>
        </p:nvSpPr>
        <p:spPr/>
        <p:txBody>
          <a:bodyPr/>
          <a:lstStyle/>
          <a:p>
            <a:fld id="{A313F930-D753-4E81-B9B3-D505EE818FB2}" type="slidenum">
              <a:rPr lang="en-CA" smtClean="0"/>
              <a:pPr/>
              <a:t>12</a:t>
            </a:fld>
            <a:endParaRPr lang="en-CA"/>
          </a:p>
        </p:txBody>
      </p:sp>
      <p:sp>
        <p:nvSpPr>
          <p:cNvPr id="8" name="Content Placeholder 7"/>
          <p:cNvSpPr>
            <a:spLocks noGrp="1"/>
          </p:cNvSpPr>
          <p:nvPr>
            <p:ph sz="quarter" idx="13"/>
          </p:nvPr>
        </p:nvSpPr>
        <p:spPr/>
        <p:txBody>
          <a:bodyPr/>
          <a:lstStyle/>
          <a:p>
            <a:r>
              <a:rPr lang="en-US" dirty="0"/>
              <a:t>Toronto District School Board Jewish Heritage Committee</a:t>
            </a:r>
          </a:p>
        </p:txBody>
      </p:sp>
      <p:sp>
        <p:nvSpPr>
          <p:cNvPr id="2" name="Rectangle 1"/>
          <p:cNvSpPr/>
          <p:nvPr/>
        </p:nvSpPr>
        <p:spPr>
          <a:xfrm>
            <a:off x="533399" y="939224"/>
            <a:ext cx="7086601" cy="584775"/>
          </a:xfrm>
          <a:prstGeom prst="rect">
            <a:avLst/>
          </a:prstGeom>
        </p:spPr>
        <p:txBody>
          <a:bodyPr wrap="square">
            <a:spAutoFit/>
          </a:bodyPr>
          <a:lstStyle/>
          <a:p>
            <a:r>
              <a:rPr lang="en-US" altLang="en-US" sz="3200" b="1" dirty="0">
                <a:solidFill>
                  <a:srgbClr val="F07B05"/>
                </a:solidFill>
                <a:latin typeface="Myriad Pro"/>
                <a:cs typeface="Myriad Pro"/>
              </a:rPr>
              <a:t>Dancing the Hora!</a:t>
            </a:r>
            <a:endParaRPr lang="en-US" sz="3200" dirty="0">
              <a:latin typeface="Myriad Pro"/>
              <a:cs typeface="Myriad Pro"/>
            </a:endParaRPr>
          </a:p>
        </p:txBody>
      </p:sp>
      <p:pic>
        <p:nvPicPr>
          <p:cNvPr id="6" name="Picture 5" descr="A white dove with a green branch in its beak&#10;&#10;Description automatically generated with medium confidence">
            <a:extLst>
              <a:ext uri="{FF2B5EF4-FFF2-40B4-BE49-F238E27FC236}">
                <a16:creationId xmlns:a16="http://schemas.microsoft.com/office/drawing/2014/main" id="{E3B45835-29EB-2F3D-EE2B-CB40BC370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231229"/>
            <a:ext cx="737892" cy="737892"/>
          </a:xfrm>
          <a:prstGeom prst="rect">
            <a:avLst/>
          </a:prstGeom>
        </p:spPr>
      </p:pic>
      <p:pic>
        <p:nvPicPr>
          <p:cNvPr id="16" name="Picture 15" descr="A group of children holding hands in a gym&#10;&#10;Description automatically generated">
            <a:extLst>
              <a:ext uri="{FF2B5EF4-FFF2-40B4-BE49-F238E27FC236}">
                <a16:creationId xmlns:a16="http://schemas.microsoft.com/office/drawing/2014/main" id="{F978A225-612F-50E6-F404-110FFD84B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1725227"/>
            <a:ext cx="7907474" cy="4274978"/>
          </a:xfrm>
          <a:prstGeom prst="rect">
            <a:avLst/>
          </a:prstGeom>
        </p:spPr>
      </p:pic>
    </p:spTree>
    <p:extLst>
      <p:ext uri="{BB962C8B-B14F-4D97-AF65-F5344CB8AC3E}">
        <p14:creationId xmlns:p14="http://schemas.microsoft.com/office/powerpoint/2010/main" val="3294549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altLang="en-US" sz="3200" b="1" dirty="0">
                <a:solidFill>
                  <a:schemeClr val="bg1"/>
                </a:solidFill>
                <a:latin typeface="Myriad Pro"/>
                <a:cs typeface="Myriad Pro"/>
              </a:rPr>
              <a:t>Toronto District School Board</a:t>
            </a:r>
            <a:endParaRPr lang="en-CA" altLang="en-US" sz="3200" dirty="0">
              <a:solidFill>
                <a:schemeClr val="bg1"/>
              </a:solidFill>
              <a:latin typeface="Myriad Pro"/>
              <a:cs typeface="Myriad Pro"/>
            </a:endParaRPr>
          </a:p>
        </p:txBody>
      </p:sp>
      <p:sp>
        <p:nvSpPr>
          <p:cNvPr id="4" name="Slide Number Placeholder 3"/>
          <p:cNvSpPr>
            <a:spLocks noGrp="1"/>
          </p:cNvSpPr>
          <p:nvPr>
            <p:ph type="sldNum" sz="quarter" idx="12"/>
          </p:nvPr>
        </p:nvSpPr>
        <p:spPr/>
        <p:txBody>
          <a:bodyPr/>
          <a:lstStyle/>
          <a:p>
            <a:fld id="{A313F930-D753-4E81-B9B3-D505EE818FB2}" type="slidenum">
              <a:rPr lang="en-CA" smtClean="0"/>
              <a:pPr/>
              <a:t>13</a:t>
            </a:fld>
            <a:endParaRPr lang="en-CA"/>
          </a:p>
        </p:txBody>
      </p:sp>
      <p:sp>
        <p:nvSpPr>
          <p:cNvPr id="8" name="Content Placeholder 7"/>
          <p:cNvSpPr>
            <a:spLocks noGrp="1"/>
          </p:cNvSpPr>
          <p:nvPr>
            <p:ph sz="quarter" idx="13"/>
          </p:nvPr>
        </p:nvSpPr>
        <p:spPr/>
        <p:txBody>
          <a:bodyPr/>
          <a:lstStyle/>
          <a:p>
            <a:r>
              <a:rPr lang="en-US" dirty="0"/>
              <a:t>Toronto District School Board Jewish Heritage Committee</a:t>
            </a:r>
          </a:p>
        </p:txBody>
      </p:sp>
      <p:sp>
        <p:nvSpPr>
          <p:cNvPr id="2" name="Rectangle 1"/>
          <p:cNvSpPr/>
          <p:nvPr/>
        </p:nvSpPr>
        <p:spPr>
          <a:xfrm>
            <a:off x="533399" y="939224"/>
            <a:ext cx="7086601" cy="584775"/>
          </a:xfrm>
          <a:prstGeom prst="rect">
            <a:avLst/>
          </a:prstGeom>
        </p:spPr>
        <p:txBody>
          <a:bodyPr wrap="square">
            <a:spAutoFit/>
          </a:bodyPr>
          <a:lstStyle/>
          <a:p>
            <a:r>
              <a:rPr lang="en-US" altLang="en-US" sz="3200" b="1" dirty="0">
                <a:solidFill>
                  <a:srgbClr val="F07B05"/>
                </a:solidFill>
                <a:latin typeface="Myriad Pro"/>
                <a:cs typeface="Myriad Pro"/>
              </a:rPr>
              <a:t>Making Challah </a:t>
            </a:r>
            <a:endParaRPr lang="en-US" sz="3200" dirty="0">
              <a:latin typeface="Myriad Pro"/>
              <a:cs typeface="Myriad Pro"/>
            </a:endParaRPr>
          </a:p>
        </p:txBody>
      </p:sp>
      <p:pic>
        <p:nvPicPr>
          <p:cNvPr id="6" name="Picture 5" descr="A white dove with a green branch in its beak&#10;&#10;Description automatically generated with medium confidence">
            <a:extLst>
              <a:ext uri="{FF2B5EF4-FFF2-40B4-BE49-F238E27FC236}">
                <a16:creationId xmlns:a16="http://schemas.microsoft.com/office/drawing/2014/main" id="{E3B45835-29EB-2F3D-EE2B-CB40BC370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231229"/>
            <a:ext cx="737892" cy="737892"/>
          </a:xfrm>
          <a:prstGeom prst="rect">
            <a:avLst/>
          </a:prstGeom>
        </p:spPr>
      </p:pic>
      <p:pic>
        <p:nvPicPr>
          <p:cNvPr id="10" name="Picture 9" descr="A group of children sitting at a table&#10;&#10;Description automatically generated">
            <a:extLst>
              <a:ext uri="{FF2B5EF4-FFF2-40B4-BE49-F238E27FC236}">
                <a16:creationId xmlns:a16="http://schemas.microsoft.com/office/drawing/2014/main" id="{2DAC4B9D-BB36-753D-125F-C9C7629E3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34153"/>
            <a:ext cx="7506261" cy="4010541"/>
          </a:xfrm>
          <a:prstGeom prst="rect">
            <a:avLst/>
          </a:prstGeom>
        </p:spPr>
      </p:pic>
      <p:sp>
        <p:nvSpPr>
          <p:cNvPr id="3" name="TextBox 2">
            <a:extLst>
              <a:ext uri="{FF2B5EF4-FFF2-40B4-BE49-F238E27FC236}">
                <a16:creationId xmlns:a16="http://schemas.microsoft.com/office/drawing/2014/main" id="{1D49B28F-C599-AE6D-280F-19CF4B7D2BA7}"/>
              </a:ext>
            </a:extLst>
          </p:cNvPr>
          <p:cNvSpPr txBox="1"/>
          <p:nvPr/>
        </p:nvSpPr>
        <p:spPr>
          <a:xfrm>
            <a:off x="685800" y="5644694"/>
            <a:ext cx="7645522" cy="769441"/>
          </a:xfrm>
          <a:prstGeom prst="rect">
            <a:avLst/>
          </a:prstGeom>
          <a:noFill/>
        </p:spPr>
        <p:txBody>
          <a:bodyPr wrap="square" rtlCol="0">
            <a:spAutoFit/>
          </a:bodyPr>
          <a:lstStyle/>
          <a:p>
            <a:r>
              <a:rPr lang="en-CA" sz="2200" dirty="0"/>
              <a:t>The braided challah, which is made with eggs, is the Jewish Sabbath and holiday bread. </a:t>
            </a:r>
            <a:endParaRPr lang="en-US" sz="2200" dirty="0"/>
          </a:p>
        </p:txBody>
      </p:sp>
    </p:spTree>
    <p:extLst>
      <p:ext uri="{BB962C8B-B14F-4D97-AF65-F5344CB8AC3E}">
        <p14:creationId xmlns:p14="http://schemas.microsoft.com/office/powerpoint/2010/main" val="422175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altLang="en-US" sz="3200" b="1" dirty="0">
                <a:solidFill>
                  <a:schemeClr val="bg1"/>
                </a:solidFill>
                <a:latin typeface="Myriad Pro"/>
                <a:cs typeface="Myriad Pro"/>
              </a:rPr>
              <a:t>Toronto District School Board</a:t>
            </a:r>
            <a:endParaRPr lang="en-CA" altLang="en-US" sz="3200" dirty="0">
              <a:solidFill>
                <a:schemeClr val="bg1"/>
              </a:solidFill>
              <a:latin typeface="Myriad Pro"/>
              <a:cs typeface="Myriad Pro"/>
            </a:endParaRPr>
          </a:p>
        </p:txBody>
      </p:sp>
      <p:sp>
        <p:nvSpPr>
          <p:cNvPr id="4" name="Slide Number Placeholder 3"/>
          <p:cNvSpPr>
            <a:spLocks noGrp="1"/>
          </p:cNvSpPr>
          <p:nvPr>
            <p:ph type="sldNum" sz="quarter" idx="12"/>
          </p:nvPr>
        </p:nvSpPr>
        <p:spPr/>
        <p:txBody>
          <a:bodyPr/>
          <a:lstStyle/>
          <a:p>
            <a:fld id="{A313F930-D753-4E81-B9B3-D505EE818FB2}" type="slidenum">
              <a:rPr lang="en-CA" smtClean="0"/>
              <a:pPr/>
              <a:t>14</a:t>
            </a:fld>
            <a:endParaRPr lang="en-CA"/>
          </a:p>
        </p:txBody>
      </p:sp>
      <p:sp>
        <p:nvSpPr>
          <p:cNvPr id="8" name="Content Placeholder 7"/>
          <p:cNvSpPr>
            <a:spLocks noGrp="1"/>
          </p:cNvSpPr>
          <p:nvPr>
            <p:ph sz="quarter" idx="13"/>
          </p:nvPr>
        </p:nvSpPr>
        <p:spPr/>
        <p:txBody>
          <a:bodyPr/>
          <a:lstStyle/>
          <a:p>
            <a:r>
              <a:rPr lang="en-US" dirty="0"/>
              <a:t>Toronto District School Board Jewish Heritage Committee</a:t>
            </a:r>
          </a:p>
        </p:txBody>
      </p:sp>
      <p:sp>
        <p:nvSpPr>
          <p:cNvPr id="2" name="Rectangle 1"/>
          <p:cNvSpPr/>
          <p:nvPr/>
        </p:nvSpPr>
        <p:spPr>
          <a:xfrm>
            <a:off x="533399" y="939224"/>
            <a:ext cx="7086601" cy="584775"/>
          </a:xfrm>
          <a:prstGeom prst="rect">
            <a:avLst/>
          </a:prstGeom>
        </p:spPr>
        <p:txBody>
          <a:bodyPr wrap="square">
            <a:spAutoFit/>
          </a:bodyPr>
          <a:lstStyle/>
          <a:p>
            <a:r>
              <a:rPr lang="en-US" altLang="en-US" sz="3200" b="1" dirty="0">
                <a:solidFill>
                  <a:srgbClr val="F07B05"/>
                </a:solidFill>
                <a:latin typeface="Myriad Pro"/>
                <a:cs typeface="Myriad Pro"/>
              </a:rPr>
              <a:t>Making Tzedakah Boxes</a:t>
            </a:r>
            <a:endParaRPr lang="en-US" sz="3200" dirty="0">
              <a:latin typeface="Myriad Pro"/>
              <a:cs typeface="Myriad Pro"/>
            </a:endParaRPr>
          </a:p>
        </p:txBody>
      </p:sp>
      <p:pic>
        <p:nvPicPr>
          <p:cNvPr id="6" name="Picture 5" descr="A white dove with a green branch in its beak&#10;&#10;Description automatically generated with medium confidence">
            <a:extLst>
              <a:ext uri="{FF2B5EF4-FFF2-40B4-BE49-F238E27FC236}">
                <a16:creationId xmlns:a16="http://schemas.microsoft.com/office/drawing/2014/main" id="{E3B45835-29EB-2F3D-EE2B-CB40BC370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231229"/>
            <a:ext cx="737892" cy="737892"/>
          </a:xfrm>
          <a:prstGeom prst="rect">
            <a:avLst/>
          </a:prstGeom>
        </p:spPr>
      </p:pic>
      <p:pic>
        <p:nvPicPr>
          <p:cNvPr id="5" name="Picture 4" descr="A group of children coloring on a table&#10;&#10;Description automatically generated">
            <a:extLst>
              <a:ext uri="{FF2B5EF4-FFF2-40B4-BE49-F238E27FC236}">
                <a16:creationId xmlns:a16="http://schemas.microsoft.com/office/drawing/2014/main" id="{C71CCB23-C830-87E9-B431-28BF5BDB4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03465"/>
            <a:ext cx="7645522" cy="3913573"/>
          </a:xfrm>
          <a:prstGeom prst="rect">
            <a:avLst/>
          </a:prstGeom>
        </p:spPr>
      </p:pic>
      <p:sp>
        <p:nvSpPr>
          <p:cNvPr id="3" name="TextBox 2">
            <a:extLst>
              <a:ext uri="{FF2B5EF4-FFF2-40B4-BE49-F238E27FC236}">
                <a16:creationId xmlns:a16="http://schemas.microsoft.com/office/drawing/2014/main" id="{5E32569D-C10D-A0C3-BF9A-9A5D108C1941}"/>
              </a:ext>
            </a:extLst>
          </p:cNvPr>
          <p:cNvSpPr txBox="1"/>
          <p:nvPr/>
        </p:nvSpPr>
        <p:spPr>
          <a:xfrm>
            <a:off x="685800" y="5644694"/>
            <a:ext cx="7645522" cy="769441"/>
          </a:xfrm>
          <a:prstGeom prst="rect">
            <a:avLst/>
          </a:prstGeom>
          <a:noFill/>
        </p:spPr>
        <p:txBody>
          <a:bodyPr wrap="square" rtlCol="0">
            <a:spAutoFit/>
          </a:bodyPr>
          <a:lstStyle/>
          <a:p>
            <a:r>
              <a:rPr lang="en-CA" sz="2200" dirty="0"/>
              <a:t>“Tzedakah” literally means righteousness. </a:t>
            </a:r>
          </a:p>
          <a:p>
            <a:r>
              <a:rPr lang="en-CA" sz="2200" dirty="0"/>
              <a:t>To do tzedakah is to live justly.</a:t>
            </a:r>
            <a:endParaRPr lang="en-US" sz="2200" dirty="0"/>
          </a:p>
        </p:txBody>
      </p:sp>
    </p:spTree>
    <p:extLst>
      <p:ext uri="{BB962C8B-B14F-4D97-AF65-F5344CB8AC3E}">
        <p14:creationId xmlns:p14="http://schemas.microsoft.com/office/powerpoint/2010/main" val="60539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l"/>
            <a:r>
              <a:rPr lang="en-US" altLang="en-US" sz="3200" b="1" dirty="0">
                <a:solidFill>
                  <a:schemeClr val="bg1"/>
                </a:solidFill>
                <a:latin typeface="Myriad Pro"/>
                <a:cs typeface="Myriad Pro"/>
              </a:rPr>
              <a:t>District School Board</a:t>
            </a:r>
            <a:endParaRPr lang="en-CA" altLang="en-US" sz="3200" dirty="0">
              <a:solidFill>
                <a:schemeClr val="bg1"/>
              </a:solidFill>
              <a:latin typeface="Myriad Pro"/>
              <a:cs typeface="Myriad Pro"/>
            </a:endParaRPr>
          </a:p>
        </p:txBody>
      </p:sp>
      <p:sp>
        <p:nvSpPr>
          <p:cNvPr id="4" name="Slide Number Placeholder 3"/>
          <p:cNvSpPr>
            <a:spLocks noGrp="1"/>
          </p:cNvSpPr>
          <p:nvPr>
            <p:ph type="sldNum" sz="quarter" idx="12"/>
          </p:nvPr>
        </p:nvSpPr>
        <p:spPr/>
        <p:txBody>
          <a:bodyPr/>
          <a:lstStyle/>
          <a:p>
            <a:fld id="{A313F930-D753-4E81-B9B3-D505EE818FB2}" type="slidenum">
              <a:rPr lang="en-CA" smtClean="0"/>
              <a:pPr/>
              <a:t>15</a:t>
            </a:fld>
            <a:endParaRPr lang="en-CA"/>
          </a:p>
        </p:txBody>
      </p:sp>
      <p:sp>
        <p:nvSpPr>
          <p:cNvPr id="8" name="Content Placeholder 7"/>
          <p:cNvSpPr>
            <a:spLocks noGrp="1"/>
          </p:cNvSpPr>
          <p:nvPr>
            <p:ph sz="quarter" idx="13"/>
          </p:nvPr>
        </p:nvSpPr>
        <p:spPr/>
        <p:txBody>
          <a:bodyPr/>
          <a:lstStyle/>
          <a:p>
            <a:r>
              <a:rPr lang="en-US" dirty="0"/>
              <a:t>Toronto District School Board Jewish Heritage Committee</a:t>
            </a:r>
          </a:p>
        </p:txBody>
      </p:sp>
      <p:sp>
        <p:nvSpPr>
          <p:cNvPr id="2" name="Rectangle 1"/>
          <p:cNvSpPr/>
          <p:nvPr/>
        </p:nvSpPr>
        <p:spPr>
          <a:xfrm>
            <a:off x="609600" y="939224"/>
            <a:ext cx="7162800" cy="584775"/>
          </a:xfrm>
          <a:prstGeom prst="rect">
            <a:avLst/>
          </a:prstGeom>
        </p:spPr>
        <p:txBody>
          <a:bodyPr wrap="square">
            <a:spAutoFit/>
          </a:bodyPr>
          <a:lstStyle/>
          <a:p>
            <a:r>
              <a:rPr lang="en-US" altLang="en-US" sz="3200" b="1" dirty="0">
                <a:solidFill>
                  <a:srgbClr val="F07B05"/>
                </a:solidFill>
                <a:latin typeface="Myriad Pro"/>
                <a:cs typeface="Myriad Pro"/>
              </a:rPr>
              <a:t>Educating Against Hate</a:t>
            </a:r>
            <a:endParaRPr lang="en-US" sz="3200" dirty="0">
              <a:latin typeface="Myriad Pro"/>
              <a:cs typeface="Myriad Pro"/>
            </a:endParaRPr>
          </a:p>
        </p:txBody>
      </p:sp>
      <p:sp>
        <p:nvSpPr>
          <p:cNvPr id="3" name="Content Placeholder 2"/>
          <p:cNvSpPr>
            <a:spLocks noGrp="1"/>
          </p:cNvSpPr>
          <p:nvPr>
            <p:ph idx="1"/>
          </p:nvPr>
        </p:nvSpPr>
        <p:spPr>
          <a:xfrm>
            <a:off x="457200" y="1501880"/>
            <a:ext cx="8196944" cy="4822720"/>
          </a:xfrm>
        </p:spPr>
        <p:txBody>
          <a:bodyPr>
            <a:normAutofit fontScale="40000" lnSpcReduction="20000"/>
          </a:bodyPr>
          <a:lstStyle/>
          <a:p>
            <a:pPr marL="114300" indent="0">
              <a:lnSpc>
                <a:spcPct val="120000"/>
              </a:lnSpc>
              <a:spcBef>
                <a:spcPts val="936"/>
              </a:spcBef>
              <a:spcAft>
                <a:spcPts val="600"/>
              </a:spcAft>
              <a:buNone/>
            </a:pPr>
            <a:r>
              <a:rPr lang="en-CA" sz="5000" dirty="0"/>
              <a:t>From October to December 2023, Toronto police reported Antisemitic incidents were up 211 per cent compared to the same time period last year. Antisemitism made up 53 per cent of all reported hate crimes during that period.</a:t>
            </a:r>
            <a:r>
              <a:rPr lang="en-CA" sz="5000" baseline="30000" dirty="0"/>
              <a:t>1</a:t>
            </a:r>
          </a:p>
          <a:p>
            <a:pPr marL="114300" indent="0">
              <a:lnSpc>
                <a:spcPct val="120000"/>
              </a:lnSpc>
              <a:spcBef>
                <a:spcPts val="936"/>
              </a:spcBef>
              <a:spcAft>
                <a:spcPts val="600"/>
              </a:spcAft>
              <a:buNone/>
            </a:pPr>
            <a:r>
              <a:rPr lang="en-CA" sz="5000" dirty="0"/>
              <a:t>Data mirrors TDSB’s hate statistics as reported in March where Jewish students make up approximately 3.5% of the population but the proportion of incidents that involved antisemitism from October to December 2023 increased by 5 percentage points from 10 to 15%, as compared to the same period last year – the highest reported hate by creed.</a:t>
            </a:r>
          </a:p>
          <a:p>
            <a:pPr marL="114300" indent="0">
              <a:lnSpc>
                <a:spcPct val="120000"/>
              </a:lnSpc>
              <a:spcBef>
                <a:spcPts val="936"/>
              </a:spcBef>
              <a:spcAft>
                <a:spcPts val="600"/>
              </a:spcAft>
              <a:buNone/>
            </a:pPr>
            <a:r>
              <a:rPr lang="en-CA" sz="5000" dirty="0"/>
              <a:t>The JHC supports the efforts of our Equity and Human Rights Office in educating against hate.</a:t>
            </a:r>
          </a:p>
          <a:p>
            <a:pPr marL="114300" indent="0">
              <a:buNone/>
            </a:pPr>
            <a:endParaRPr lang="en-CA" dirty="0"/>
          </a:p>
          <a:p>
            <a:pPr marL="114300" indent="0">
              <a:buNone/>
            </a:pPr>
            <a:endParaRPr lang="en-CA" sz="2600" dirty="0"/>
          </a:p>
          <a:p>
            <a:pPr marL="114300" indent="0">
              <a:buNone/>
            </a:pPr>
            <a:r>
              <a:rPr lang="en-CA" sz="3500" baseline="30000" dirty="0"/>
              <a:t>1</a:t>
            </a:r>
            <a:r>
              <a:rPr lang="en-CA" sz="3500" dirty="0">
                <a:solidFill>
                  <a:srgbClr val="0070C0"/>
                </a:solidFill>
                <a:hlinkClick r:id="rId2">
                  <a:extLst>
                    <a:ext uri="{A12FA001-AC4F-418D-AE19-62706E023703}">
                      <ahyp:hlinkClr xmlns:ahyp="http://schemas.microsoft.com/office/drawing/2018/hyperlinkcolor" val="tx"/>
                    </a:ext>
                  </a:extLst>
                </a:hlinkClick>
              </a:rPr>
              <a:t>https://www.cbc.ca/news/canada/toronto/hate-crimes-data-toronto-police-1.7064086</a:t>
            </a:r>
            <a:endParaRPr lang="en-CA" sz="3500" dirty="0">
              <a:solidFill>
                <a:srgbClr val="0070C0"/>
              </a:solidFill>
            </a:endParaRPr>
          </a:p>
          <a:p>
            <a:pPr marL="114300" indent="0">
              <a:buNone/>
            </a:pPr>
            <a:endParaRPr lang="en-CA" dirty="0"/>
          </a:p>
          <a:p>
            <a:pPr marL="114300" indent="0">
              <a:buNone/>
            </a:pPr>
            <a:endParaRPr lang="en-CA" dirty="0"/>
          </a:p>
          <a:p>
            <a:pPr marL="114300" indent="0">
              <a:buNone/>
            </a:pPr>
            <a:endParaRPr lang="en-CA" dirty="0"/>
          </a:p>
        </p:txBody>
      </p:sp>
      <p:pic>
        <p:nvPicPr>
          <p:cNvPr id="6" name="Picture 5" descr="A white dove with a green branch in its beak&#10;&#10;Description automatically generated with medium confidence">
            <a:extLst>
              <a:ext uri="{FF2B5EF4-FFF2-40B4-BE49-F238E27FC236}">
                <a16:creationId xmlns:a16="http://schemas.microsoft.com/office/drawing/2014/main" id="{E3B45835-29EB-2F3D-EE2B-CB40BC370E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231229"/>
            <a:ext cx="737892" cy="737892"/>
          </a:xfrm>
          <a:prstGeom prst="rect">
            <a:avLst/>
          </a:prstGeom>
        </p:spPr>
      </p:pic>
    </p:spTree>
    <p:extLst>
      <p:ext uri="{BB962C8B-B14F-4D97-AF65-F5344CB8AC3E}">
        <p14:creationId xmlns:p14="http://schemas.microsoft.com/office/powerpoint/2010/main" val="2270985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altLang="en-US" sz="3200" b="1" dirty="0">
                <a:solidFill>
                  <a:schemeClr val="bg1"/>
                </a:solidFill>
                <a:latin typeface="Myriad Pro"/>
                <a:cs typeface="Myriad Pro"/>
              </a:rPr>
              <a:t>Toronto District School Board</a:t>
            </a:r>
            <a:endParaRPr lang="en-CA" altLang="en-US" sz="3200" dirty="0">
              <a:solidFill>
                <a:schemeClr val="bg1"/>
              </a:solidFill>
              <a:latin typeface="Myriad Pro"/>
              <a:cs typeface="Myriad Pro"/>
            </a:endParaRPr>
          </a:p>
        </p:txBody>
      </p:sp>
      <p:sp>
        <p:nvSpPr>
          <p:cNvPr id="4" name="Slide Number Placeholder 3"/>
          <p:cNvSpPr>
            <a:spLocks noGrp="1"/>
          </p:cNvSpPr>
          <p:nvPr>
            <p:ph type="sldNum" sz="quarter" idx="12"/>
          </p:nvPr>
        </p:nvSpPr>
        <p:spPr/>
        <p:txBody>
          <a:bodyPr/>
          <a:lstStyle/>
          <a:p>
            <a:fld id="{A313F930-D753-4E81-B9B3-D505EE818FB2}" type="slidenum">
              <a:rPr lang="en-CA" smtClean="0"/>
              <a:pPr/>
              <a:t>16</a:t>
            </a:fld>
            <a:endParaRPr lang="en-CA"/>
          </a:p>
        </p:txBody>
      </p:sp>
      <p:sp>
        <p:nvSpPr>
          <p:cNvPr id="8" name="Content Placeholder 7"/>
          <p:cNvSpPr>
            <a:spLocks noGrp="1"/>
          </p:cNvSpPr>
          <p:nvPr>
            <p:ph sz="quarter" idx="13"/>
          </p:nvPr>
        </p:nvSpPr>
        <p:spPr/>
        <p:txBody>
          <a:bodyPr/>
          <a:lstStyle/>
          <a:p>
            <a:r>
              <a:rPr lang="en-US" dirty="0"/>
              <a:t>Toronto District School Board Jewish Heritage Committee</a:t>
            </a:r>
          </a:p>
        </p:txBody>
      </p:sp>
      <p:sp>
        <p:nvSpPr>
          <p:cNvPr id="2" name="Rectangle 1"/>
          <p:cNvSpPr/>
          <p:nvPr/>
        </p:nvSpPr>
        <p:spPr>
          <a:xfrm>
            <a:off x="609600" y="939224"/>
            <a:ext cx="5466689" cy="584775"/>
          </a:xfrm>
          <a:prstGeom prst="rect">
            <a:avLst/>
          </a:prstGeom>
        </p:spPr>
        <p:txBody>
          <a:bodyPr wrap="none">
            <a:spAutoFit/>
          </a:bodyPr>
          <a:lstStyle/>
          <a:p>
            <a:r>
              <a:rPr lang="en-US" altLang="en-US" sz="3200" b="1" dirty="0">
                <a:solidFill>
                  <a:srgbClr val="F07B05"/>
                </a:solidFill>
                <a:latin typeface="Myriad Pro"/>
                <a:cs typeface="Myriad Pro"/>
              </a:rPr>
              <a:t>Combatting Hate and Racism</a:t>
            </a:r>
            <a:endParaRPr lang="en-US" sz="3200" dirty="0">
              <a:latin typeface="Myriad Pro"/>
              <a:cs typeface="Myriad Pro"/>
            </a:endParaRPr>
          </a:p>
        </p:txBody>
      </p:sp>
      <p:sp>
        <p:nvSpPr>
          <p:cNvPr id="3" name="Content Placeholder 2"/>
          <p:cNvSpPr>
            <a:spLocks noGrp="1"/>
          </p:cNvSpPr>
          <p:nvPr>
            <p:ph idx="1"/>
          </p:nvPr>
        </p:nvSpPr>
        <p:spPr>
          <a:xfrm>
            <a:off x="457199" y="1752601"/>
            <a:ext cx="3601941" cy="4267200"/>
          </a:xfrm>
        </p:spPr>
        <p:txBody>
          <a:bodyPr>
            <a:normAutofit fontScale="92500"/>
          </a:bodyPr>
          <a:lstStyle/>
          <a:p>
            <a:pPr marL="114300" indent="0">
              <a:buNone/>
            </a:pPr>
            <a:r>
              <a:rPr lang="en-CA" dirty="0"/>
              <a:t>The TDSB aims to be responsive to the voices of communities by developing tailored action plans each based on the pillars of the </a:t>
            </a:r>
            <a:r>
              <a:rPr lang="en-CA" b="1" dirty="0"/>
              <a:t>Anti-Hate and Anti-Racism Strategy</a:t>
            </a:r>
            <a:r>
              <a:rPr lang="en-CA" dirty="0"/>
              <a:t>. </a:t>
            </a:r>
          </a:p>
          <a:p>
            <a:pPr marL="114300" indent="0">
              <a:buNone/>
            </a:pPr>
            <a:endParaRPr lang="en-CA" dirty="0"/>
          </a:p>
          <a:p>
            <a:pPr marL="114300" indent="0">
              <a:buNone/>
            </a:pPr>
            <a:r>
              <a:rPr lang="en-CA" dirty="0"/>
              <a:t>The JHC is pleased to be involved in the creation of the </a:t>
            </a:r>
            <a:r>
              <a:rPr lang="en-CA" b="1" dirty="0"/>
              <a:t>Antisemitism Strategy.</a:t>
            </a:r>
          </a:p>
        </p:txBody>
      </p:sp>
      <p:pic>
        <p:nvPicPr>
          <p:cNvPr id="6" name="Picture 5" descr="A white dove with a green branch in its beak&#10;&#10;Description automatically generated with medium confidence">
            <a:extLst>
              <a:ext uri="{FF2B5EF4-FFF2-40B4-BE49-F238E27FC236}">
                <a16:creationId xmlns:a16="http://schemas.microsoft.com/office/drawing/2014/main" id="{E3B45835-29EB-2F3D-EE2B-CB40BC370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231229"/>
            <a:ext cx="737892" cy="737892"/>
          </a:xfrm>
          <a:prstGeom prst="rect">
            <a:avLst/>
          </a:prstGeom>
        </p:spPr>
      </p:pic>
      <p:pic>
        <p:nvPicPr>
          <p:cNvPr id="9" name="Picture 8" descr="A picture containing text, screenshot, font, businesscard&#10;&#10;Description automatically generated">
            <a:extLst>
              <a:ext uri="{FF2B5EF4-FFF2-40B4-BE49-F238E27FC236}">
                <a16:creationId xmlns:a16="http://schemas.microsoft.com/office/drawing/2014/main" id="{E116D057-8DA4-E58F-B056-3C01BD77A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140" y="1725227"/>
            <a:ext cx="4779493" cy="2709333"/>
          </a:xfrm>
          <a:prstGeom prst="rect">
            <a:avLst/>
          </a:prstGeom>
        </p:spPr>
      </p:pic>
    </p:spTree>
    <p:extLst>
      <p:ext uri="{BB962C8B-B14F-4D97-AF65-F5344CB8AC3E}">
        <p14:creationId xmlns:p14="http://schemas.microsoft.com/office/powerpoint/2010/main" val="3089396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l"/>
            <a:r>
              <a:rPr lang="en-US" altLang="en-US" sz="3200" b="1" dirty="0">
                <a:solidFill>
                  <a:schemeClr val="bg1"/>
                </a:solidFill>
                <a:latin typeface="Myriad Pro"/>
                <a:cs typeface="Myriad Pro"/>
              </a:rPr>
              <a:t>District School Board</a:t>
            </a:r>
            <a:endParaRPr lang="en-CA" altLang="en-US" sz="3200" dirty="0">
              <a:solidFill>
                <a:schemeClr val="bg1"/>
              </a:solidFill>
              <a:latin typeface="Myriad Pro"/>
              <a:cs typeface="Myriad Pro"/>
            </a:endParaRPr>
          </a:p>
        </p:txBody>
      </p:sp>
      <p:sp>
        <p:nvSpPr>
          <p:cNvPr id="4" name="Slide Number Placeholder 3"/>
          <p:cNvSpPr>
            <a:spLocks noGrp="1"/>
          </p:cNvSpPr>
          <p:nvPr>
            <p:ph type="sldNum" sz="quarter" idx="12"/>
          </p:nvPr>
        </p:nvSpPr>
        <p:spPr/>
        <p:txBody>
          <a:bodyPr/>
          <a:lstStyle/>
          <a:p>
            <a:fld id="{A313F930-D753-4E81-B9B3-D505EE818FB2}" type="slidenum">
              <a:rPr lang="en-CA" smtClean="0"/>
              <a:pPr/>
              <a:t>2</a:t>
            </a:fld>
            <a:endParaRPr lang="en-CA"/>
          </a:p>
        </p:txBody>
      </p:sp>
      <p:sp>
        <p:nvSpPr>
          <p:cNvPr id="8" name="Content Placeholder 7"/>
          <p:cNvSpPr>
            <a:spLocks noGrp="1"/>
          </p:cNvSpPr>
          <p:nvPr>
            <p:ph sz="quarter" idx="13"/>
          </p:nvPr>
        </p:nvSpPr>
        <p:spPr/>
        <p:txBody>
          <a:bodyPr/>
          <a:lstStyle/>
          <a:p>
            <a:r>
              <a:rPr lang="en-US" dirty="0"/>
              <a:t>Toronto District School Board Jewish Heritage Committee</a:t>
            </a:r>
          </a:p>
        </p:txBody>
      </p:sp>
      <p:sp>
        <p:nvSpPr>
          <p:cNvPr id="2" name="Rectangle 1"/>
          <p:cNvSpPr/>
          <p:nvPr/>
        </p:nvSpPr>
        <p:spPr>
          <a:xfrm>
            <a:off x="609600" y="727919"/>
            <a:ext cx="7162800" cy="584775"/>
          </a:xfrm>
          <a:prstGeom prst="rect">
            <a:avLst/>
          </a:prstGeom>
        </p:spPr>
        <p:txBody>
          <a:bodyPr wrap="square">
            <a:spAutoFit/>
          </a:bodyPr>
          <a:lstStyle/>
          <a:p>
            <a:r>
              <a:rPr lang="en-US" altLang="en-US" sz="3200" b="1" dirty="0">
                <a:solidFill>
                  <a:srgbClr val="F07B05"/>
                </a:solidFill>
                <a:latin typeface="Myriad Pro"/>
                <a:cs typeface="Myriad Pro"/>
              </a:rPr>
              <a:t>May is Jewish Heritage Month</a:t>
            </a:r>
            <a:endParaRPr lang="en-US" sz="3200" dirty="0">
              <a:latin typeface="Myriad Pro"/>
              <a:cs typeface="Myriad Pro"/>
            </a:endParaRPr>
          </a:p>
        </p:txBody>
      </p:sp>
      <p:sp>
        <p:nvSpPr>
          <p:cNvPr id="3" name="Content Placeholder 2"/>
          <p:cNvSpPr>
            <a:spLocks noGrp="1"/>
          </p:cNvSpPr>
          <p:nvPr>
            <p:ph idx="1"/>
          </p:nvPr>
        </p:nvSpPr>
        <p:spPr>
          <a:xfrm>
            <a:off x="479696" y="1250187"/>
            <a:ext cx="8196944" cy="3222520"/>
          </a:xfrm>
        </p:spPr>
        <p:txBody>
          <a:bodyPr>
            <a:normAutofit/>
          </a:bodyPr>
          <a:lstStyle/>
          <a:p>
            <a:pPr marL="114300" indent="0">
              <a:buNone/>
            </a:pPr>
            <a:r>
              <a:rPr lang="en-CA" sz="2200" dirty="0"/>
              <a:t>The </a:t>
            </a:r>
            <a:r>
              <a:rPr lang="en-CA" sz="2200" i="1" dirty="0"/>
              <a:t>Canadian Jewish Heritage Act</a:t>
            </a:r>
            <a:r>
              <a:rPr lang="en-CA" sz="2200" dirty="0"/>
              <a:t>, which was passed in May 2018, is also recognized by the Province of Ontario by the passing of the </a:t>
            </a:r>
            <a:r>
              <a:rPr lang="en-CA" sz="2200" i="1" dirty="0"/>
              <a:t>Jewish Heritage Month Act</a:t>
            </a:r>
            <a:r>
              <a:rPr lang="en-CA" sz="2200" dirty="0"/>
              <a:t>, 2012. </a:t>
            </a:r>
          </a:p>
          <a:p>
            <a:pPr marL="114300" indent="0">
              <a:buNone/>
            </a:pPr>
            <a:endParaRPr lang="en-CA" sz="1000" dirty="0"/>
          </a:p>
          <a:p>
            <a:pPr marL="114300" indent="0">
              <a:buNone/>
            </a:pPr>
            <a:r>
              <a:rPr lang="en-CA" sz="2200" dirty="0"/>
              <a:t>As stated in the Act, </a:t>
            </a:r>
            <a:r>
              <a:rPr lang="en-CA" sz="2200" i="1" dirty="0"/>
              <a:t>“May is a significant month for the Jewish Canadian community. Israeli Independence Day (Yom ha-</a:t>
            </a:r>
            <a:r>
              <a:rPr lang="en-CA" sz="2200" i="1" dirty="0" err="1"/>
              <a:t>Atzmaut</a:t>
            </a:r>
            <a:r>
              <a:rPr lang="en-CA" sz="2200" i="1" dirty="0"/>
              <a:t>) and Holocaust Remembrance Day (Yom ha-Shoah) frequently occur in May, as do various Jewish artistic and cultural events.” </a:t>
            </a:r>
          </a:p>
        </p:txBody>
      </p:sp>
      <p:pic>
        <p:nvPicPr>
          <p:cNvPr id="6" name="Picture 5" descr="A white dove with a green branch in its beak&#10;&#10;Description automatically generated with medium confidence">
            <a:extLst>
              <a:ext uri="{FF2B5EF4-FFF2-40B4-BE49-F238E27FC236}">
                <a16:creationId xmlns:a16="http://schemas.microsoft.com/office/drawing/2014/main" id="{E3B45835-29EB-2F3D-EE2B-CB40BC370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231229"/>
            <a:ext cx="737892" cy="737892"/>
          </a:xfrm>
          <a:prstGeom prst="rect">
            <a:avLst/>
          </a:prstGeom>
        </p:spPr>
      </p:pic>
      <p:pic>
        <p:nvPicPr>
          <p:cNvPr id="5" name="Picture 4" descr="A blue and orange background with white text&#10;&#10;Description automatically generated">
            <a:extLst>
              <a:ext uri="{FF2B5EF4-FFF2-40B4-BE49-F238E27FC236}">
                <a16:creationId xmlns:a16="http://schemas.microsoft.com/office/drawing/2014/main" id="{B1A5EBDD-8DFF-6C1F-4DB3-A139E59F8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088" y="4343400"/>
            <a:ext cx="2986255" cy="1766105"/>
          </a:xfrm>
          <a:prstGeom prst="rect">
            <a:avLst/>
          </a:prstGeom>
        </p:spPr>
      </p:pic>
      <p:sp>
        <p:nvSpPr>
          <p:cNvPr id="12" name="TextBox 11">
            <a:extLst>
              <a:ext uri="{FF2B5EF4-FFF2-40B4-BE49-F238E27FC236}">
                <a16:creationId xmlns:a16="http://schemas.microsoft.com/office/drawing/2014/main" id="{E9CCF905-FA55-2E4B-321E-E67D5399A200}"/>
              </a:ext>
            </a:extLst>
          </p:cNvPr>
          <p:cNvSpPr txBox="1"/>
          <p:nvPr/>
        </p:nvSpPr>
        <p:spPr>
          <a:xfrm>
            <a:off x="609600" y="3977866"/>
            <a:ext cx="5181600" cy="2462213"/>
          </a:xfrm>
          <a:prstGeom prst="rect">
            <a:avLst/>
          </a:prstGeom>
          <a:noFill/>
        </p:spPr>
        <p:txBody>
          <a:bodyPr wrap="square" rtlCol="0">
            <a:spAutoFit/>
          </a:bodyPr>
          <a:lstStyle/>
          <a:p>
            <a:r>
              <a:rPr lang="en-CA" sz="2200" dirty="0"/>
              <a:t>Heritage Months help us understand one another by showcasing different cultures and communities to be celebrated. Understanding and appreciating the contribution different communities make to Canada brings us close together.</a:t>
            </a:r>
          </a:p>
          <a:p>
            <a:endParaRPr lang="en-CA" sz="2200" dirty="0"/>
          </a:p>
        </p:txBody>
      </p:sp>
    </p:spTree>
    <p:extLst>
      <p:ext uri="{BB962C8B-B14F-4D97-AF65-F5344CB8AC3E}">
        <p14:creationId xmlns:p14="http://schemas.microsoft.com/office/powerpoint/2010/main" val="1029862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altLang="en-US" sz="3200" b="1" dirty="0">
                <a:solidFill>
                  <a:schemeClr val="bg1"/>
                </a:solidFill>
                <a:latin typeface="Myriad Pro"/>
                <a:cs typeface="Myriad Pro"/>
              </a:rPr>
              <a:t>Toronto District School Board</a:t>
            </a:r>
            <a:endParaRPr lang="en-CA" altLang="en-US" sz="3200" dirty="0">
              <a:solidFill>
                <a:schemeClr val="bg1"/>
              </a:solidFill>
              <a:latin typeface="Myriad Pro"/>
              <a:cs typeface="Myriad Pro"/>
            </a:endParaRPr>
          </a:p>
        </p:txBody>
      </p:sp>
      <p:sp>
        <p:nvSpPr>
          <p:cNvPr id="4" name="Slide Number Placeholder 3"/>
          <p:cNvSpPr>
            <a:spLocks noGrp="1"/>
          </p:cNvSpPr>
          <p:nvPr>
            <p:ph type="sldNum" sz="quarter" idx="12"/>
          </p:nvPr>
        </p:nvSpPr>
        <p:spPr/>
        <p:txBody>
          <a:bodyPr/>
          <a:lstStyle/>
          <a:p>
            <a:fld id="{A313F930-D753-4E81-B9B3-D505EE818FB2}" type="slidenum">
              <a:rPr lang="en-CA" smtClean="0"/>
              <a:pPr/>
              <a:t>3</a:t>
            </a:fld>
            <a:endParaRPr lang="en-CA"/>
          </a:p>
        </p:txBody>
      </p:sp>
      <p:sp>
        <p:nvSpPr>
          <p:cNvPr id="8" name="Content Placeholder 7"/>
          <p:cNvSpPr>
            <a:spLocks noGrp="1"/>
          </p:cNvSpPr>
          <p:nvPr>
            <p:ph sz="quarter" idx="13"/>
          </p:nvPr>
        </p:nvSpPr>
        <p:spPr/>
        <p:txBody>
          <a:bodyPr/>
          <a:lstStyle/>
          <a:p>
            <a:r>
              <a:rPr lang="en-US" dirty="0"/>
              <a:t>Toronto District School Board Jewish Heritage Committee</a:t>
            </a:r>
          </a:p>
        </p:txBody>
      </p:sp>
      <p:sp>
        <p:nvSpPr>
          <p:cNvPr id="2" name="Rectangle 1"/>
          <p:cNvSpPr/>
          <p:nvPr/>
        </p:nvSpPr>
        <p:spPr>
          <a:xfrm>
            <a:off x="474511" y="945561"/>
            <a:ext cx="2555764" cy="584775"/>
          </a:xfrm>
          <a:prstGeom prst="rect">
            <a:avLst/>
          </a:prstGeom>
        </p:spPr>
        <p:txBody>
          <a:bodyPr wrap="none">
            <a:spAutoFit/>
          </a:bodyPr>
          <a:lstStyle/>
          <a:p>
            <a:r>
              <a:rPr lang="en-US" altLang="en-US" sz="3200" b="1" dirty="0">
                <a:solidFill>
                  <a:srgbClr val="F07B05"/>
                </a:solidFill>
                <a:latin typeface="Myriad Pro"/>
                <a:cs typeface="Myriad Pro"/>
              </a:rPr>
              <a:t>Who Are We?</a:t>
            </a:r>
            <a:endParaRPr lang="en-US" sz="3200" dirty="0">
              <a:latin typeface="Myriad Pro"/>
              <a:cs typeface="Myriad Pro"/>
            </a:endParaRPr>
          </a:p>
        </p:txBody>
      </p:sp>
      <p:pic>
        <p:nvPicPr>
          <p:cNvPr id="6" name="Picture 5" descr="A white dove with a green branch in its beak&#10;&#10;Description automatically generated with medium confidence">
            <a:extLst>
              <a:ext uri="{FF2B5EF4-FFF2-40B4-BE49-F238E27FC236}">
                <a16:creationId xmlns:a16="http://schemas.microsoft.com/office/drawing/2014/main" id="{E3B45835-29EB-2F3D-EE2B-CB40BC370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231229"/>
            <a:ext cx="737892" cy="737892"/>
          </a:xfrm>
          <a:prstGeom prst="rect">
            <a:avLst/>
          </a:prstGeom>
        </p:spPr>
      </p:pic>
      <p:sp>
        <p:nvSpPr>
          <p:cNvPr id="10" name="Content Placeholder 2">
            <a:extLst>
              <a:ext uri="{FF2B5EF4-FFF2-40B4-BE49-F238E27FC236}">
                <a16:creationId xmlns:a16="http://schemas.microsoft.com/office/drawing/2014/main" id="{4BE49E40-7B57-7A3E-50BE-F1E3156234FC}"/>
              </a:ext>
            </a:extLst>
          </p:cNvPr>
          <p:cNvSpPr txBox="1">
            <a:spLocks/>
          </p:cNvSpPr>
          <p:nvPr/>
        </p:nvSpPr>
        <p:spPr>
          <a:xfrm>
            <a:off x="567398" y="1174162"/>
            <a:ext cx="8119402" cy="4921837"/>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tx1"/>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tx1"/>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endParaRPr lang="en-CA" dirty="0"/>
          </a:p>
          <a:p>
            <a:endParaRPr lang="en-CA" dirty="0"/>
          </a:p>
        </p:txBody>
      </p:sp>
      <p:pic>
        <p:nvPicPr>
          <p:cNvPr id="11" name="Picture 10" descr="A group of people in the shape of a star&#10;&#10;Description automatically generated">
            <a:extLst>
              <a:ext uri="{FF2B5EF4-FFF2-40B4-BE49-F238E27FC236}">
                <a16:creationId xmlns:a16="http://schemas.microsoft.com/office/drawing/2014/main" id="{6E8926CF-1C2A-C75E-D4EB-FF1B33CEA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582" y="1530336"/>
            <a:ext cx="4511566" cy="4409473"/>
          </a:xfrm>
          <a:prstGeom prst="rect">
            <a:avLst/>
          </a:prstGeom>
        </p:spPr>
      </p:pic>
      <p:sp>
        <p:nvSpPr>
          <p:cNvPr id="12" name="TextBox 11">
            <a:extLst>
              <a:ext uri="{FF2B5EF4-FFF2-40B4-BE49-F238E27FC236}">
                <a16:creationId xmlns:a16="http://schemas.microsoft.com/office/drawing/2014/main" id="{A85E6EC3-3148-AB98-1E4B-8AE2F011D1A9}"/>
              </a:ext>
            </a:extLst>
          </p:cNvPr>
          <p:cNvSpPr txBox="1"/>
          <p:nvPr/>
        </p:nvSpPr>
        <p:spPr>
          <a:xfrm>
            <a:off x="457200" y="1670048"/>
            <a:ext cx="3428999" cy="4278094"/>
          </a:xfrm>
          <a:prstGeom prst="rect">
            <a:avLst/>
          </a:prstGeom>
          <a:noFill/>
        </p:spPr>
        <p:txBody>
          <a:bodyPr wrap="square" rtlCol="0">
            <a:spAutoFit/>
          </a:bodyPr>
          <a:lstStyle/>
          <a:p>
            <a:r>
              <a:rPr lang="en-CA" sz="2400" dirty="0"/>
              <a:t>Jews are an ethnic and national people who identify as a distinct group with our own religion, history, traditions, and </a:t>
            </a:r>
            <a:r>
              <a:rPr lang="en-CA" sz="2400"/>
              <a:t>story.</a:t>
            </a:r>
          </a:p>
          <a:p>
            <a:endParaRPr lang="en-CA" sz="800" dirty="0"/>
          </a:p>
          <a:p>
            <a:pPr marL="342900" indent="-342900">
              <a:buFont typeface="Arial" panose="020B0604020202020204" pitchFamily="34" charset="0"/>
              <a:buChar char="•"/>
            </a:pPr>
            <a:r>
              <a:rPr lang="en-CA" sz="2400" dirty="0"/>
              <a:t>0.2% of the 8B worldwide population</a:t>
            </a:r>
          </a:p>
          <a:p>
            <a:pPr marL="342900" indent="-342900">
              <a:buFont typeface="Arial" panose="020B0604020202020204" pitchFamily="34" charset="0"/>
              <a:buChar char="•"/>
            </a:pPr>
            <a:r>
              <a:rPr lang="en-CA" sz="2400" dirty="0"/>
              <a:t>1.4% of Canada</a:t>
            </a:r>
          </a:p>
          <a:p>
            <a:pPr marL="342900" indent="-342900">
              <a:buFont typeface="Arial" panose="020B0604020202020204" pitchFamily="34" charset="0"/>
              <a:buChar char="•"/>
            </a:pPr>
            <a:r>
              <a:rPr lang="en-CA" sz="2400" dirty="0"/>
              <a:t>3.5% of Toronto</a:t>
            </a:r>
          </a:p>
          <a:p>
            <a:pPr marL="342900" indent="-342900">
              <a:buFont typeface="Arial" panose="020B0604020202020204" pitchFamily="34" charset="0"/>
              <a:buChar char="•"/>
            </a:pPr>
            <a:r>
              <a:rPr lang="en-CA" sz="2400" dirty="0"/>
              <a:t>3.5% of TDSB students</a:t>
            </a:r>
            <a:endParaRPr lang="en-US" sz="2400" dirty="0"/>
          </a:p>
        </p:txBody>
      </p:sp>
    </p:spTree>
    <p:extLst>
      <p:ext uri="{BB962C8B-B14F-4D97-AF65-F5344CB8AC3E}">
        <p14:creationId xmlns:p14="http://schemas.microsoft.com/office/powerpoint/2010/main" val="144284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altLang="en-US" sz="3200" b="1" dirty="0">
                <a:solidFill>
                  <a:schemeClr val="bg1"/>
                </a:solidFill>
                <a:latin typeface="Myriad Pro"/>
                <a:cs typeface="Myriad Pro"/>
              </a:rPr>
              <a:t>Toronto District School Board</a:t>
            </a:r>
            <a:endParaRPr lang="en-CA" altLang="en-US" sz="3200" dirty="0">
              <a:solidFill>
                <a:schemeClr val="bg1"/>
              </a:solidFill>
              <a:latin typeface="Myriad Pro"/>
              <a:cs typeface="Myriad Pro"/>
            </a:endParaRPr>
          </a:p>
        </p:txBody>
      </p:sp>
      <p:sp>
        <p:nvSpPr>
          <p:cNvPr id="4" name="Slide Number Placeholder 3"/>
          <p:cNvSpPr>
            <a:spLocks noGrp="1"/>
          </p:cNvSpPr>
          <p:nvPr>
            <p:ph type="sldNum" sz="quarter" idx="12"/>
          </p:nvPr>
        </p:nvSpPr>
        <p:spPr/>
        <p:txBody>
          <a:bodyPr/>
          <a:lstStyle/>
          <a:p>
            <a:fld id="{A313F930-D753-4E81-B9B3-D505EE818FB2}" type="slidenum">
              <a:rPr lang="en-CA" smtClean="0"/>
              <a:pPr/>
              <a:t>4</a:t>
            </a:fld>
            <a:endParaRPr lang="en-CA"/>
          </a:p>
        </p:txBody>
      </p:sp>
      <p:sp>
        <p:nvSpPr>
          <p:cNvPr id="8" name="Content Placeholder 7"/>
          <p:cNvSpPr>
            <a:spLocks noGrp="1"/>
          </p:cNvSpPr>
          <p:nvPr>
            <p:ph sz="quarter" idx="13"/>
          </p:nvPr>
        </p:nvSpPr>
        <p:spPr/>
        <p:txBody>
          <a:bodyPr/>
          <a:lstStyle/>
          <a:p>
            <a:r>
              <a:rPr lang="en-US" dirty="0"/>
              <a:t>Toronto District School Board Jewish Heritage Committee</a:t>
            </a:r>
          </a:p>
        </p:txBody>
      </p:sp>
      <p:sp>
        <p:nvSpPr>
          <p:cNvPr id="2" name="Rectangle 1"/>
          <p:cNvSpPr/>
          <p:nvPr/>
        </p:nvSpPr>
        <p:spPr>
          <a:xfrm>
            <a:off x="609600" y="939224"/>
            <a:ext cx="6249724" cy="584775"/>
          </a:xfrm>
          <a:prstGeom prst="rect">
            <a:avLst/>
          </a:prstGeom>
        </p:spPr>
        <p:txBody>
          <a:bodyPr wrap="none">
            <a:spAutoFit/>
          </a:bodyPr>
          <a:lstStyle/>
          <a:p>
            <a:r>
              <a:rPr lang="en-US" altLang="en-US" sz="3200" b="1" dirty="0">
                <a:solidFill>
                  <a:srgbClr val="F07B05"/>
                </a:solidFill>
                <a:latin typeface="Myriad Pro"/>
                <a:cs typeface="Myriad Pro"/>
              </a:rPr>
              <a:t>TDSB Jewish Heritage Committee</a:t>
            </a:r>
            <a:endParaRPr lang="en-US" sz="3200" dirty="0">
              <a:latin typeface="Myriad Pro"/>
              <a:cs typeface="Myriad Pro"/>
            </a:endParaRPr>
          </a:p>
        </p:txBody>
      </p:sp>
      <p:pic>
        <p:nvPicPr>
          <p:cNvPr id="6" name="Picture 5" descr="A white dove with a green branch in its beak&#10;&#10;Description automatically generated with medium confidence">
            <a:extLst>
              <a:ext uri="{FF2B5EF4-FFF2-40B4-BE49-F238E27FC236}">
                <a16:creationId xmlns:a16="http://schemas.microsoft.com/office/drawing/2014/main" id="{E3B45835-29EB-2F3D-EE2B-CB40BC370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231229"/>
            <a:ext cx="737892" cy="737892"/>
          </a:xfrm>
          <a:prstGeom prst="rect">
            <a:avLst/>
          </a:prstGeom>
        </p:spPr>
      </p:pic>
      <p:sp>
        <p:nvSpPr>
          <p:cNvPr id="10" name="Content Placeholder 2">
            <a:extLst>
              <a:ext uri="{FF2B5EF4-FFF2-40B4-BE49-F238E27FC236}">
                <a16:creationId xmlns:a16="http://schemas.microsoft.com/office/drawing/2014/main" id="{4BE49E40-7B57-7A3E-50BE-F1E3156234FC}"/>
              </a:ext>
            </a:extLst>
          </p:cNvPr>
          <p:cNvSpPr txBox="1">
            <a:spLocks/>
          </p:cNvSpPr>
          <p:nvPr/>
        </p:nvSpPr>
        <p:spPr>
          <a:xfrm>
            <a:off x="567398" y="1174162"/>
            <a:ext cx="8119402" cy="4921837"/>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tx1"/>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tx1"/>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endParaRPr lang="en-CA" dirty="0"/>
          </a:p>
          <a:p>
            <a:pPr marL="114300" indent="0">
              <a:buNone/>
            </a:pPr>
            <a:r>
              <a:rPr lang="en-CA" b="1" dirty="0"/>
              <a:t>Since its inception in 2015, the TDSB’s Jewish Heritage Committee (JHC) of nearly 350 staff across every level of the system as well as Trustees, has focused on teaching &amp; learning in classrooms, with students. </a:t>
            </a:r>
          </a:p>
          <a:p>
            <a:pPr marL="114300" indent="0">
              <a:buNone/>
            </a:pPr>
            <a:endParaRPr lang="en-CA" sz="1200" dirty="0"/>
          </a:p>
          <a:p>
            <a:pPr marL="114300" indent="0">
              <a:buNone/>
            </a:pPr>
            <a:r>
              <a:rPr lang="en-CA" dirty="0"/>
              <a:t>We aim to celebrate Jewish heritage and culture in impactful, innovative, and inspirational ways, with the fight against antisemitism and all forms of hate providing the core goal of this work.</a:t>
            </a:r>
          </a:p>
          <a:p>
            <a:pPr marL="114300" indent="0">
              <a:buNone/>
            </a:pPr>
            <a:endParaRPr lang="en-CA" sz="1200" dirty="0"/>
          </a:p>
          <a:p>
            <a:pPr marL="114300" indent="0">
              <a:buNone/>
            </a:pPr>
            <a:r>
              <a:rPr lang="en-CA" dirty="0"/>
              <a:t>We provide programming throughout the school year including Jewish Heritage Month in May.</a:t>
            </a:r>
          </a:p>
          <a:p>
            <a:endParaRPr lang="en-CA" dirty="0"/>
          </a:p>
        </p:txBody>
      </p:sp>
    </p:spTree>
    <p:extLst>
      <p:ext uri="{BB962C8B-B14F-4D97-AF65-F5344CB8AC3E}">
        <p14:creationId xmlns:p14="http://schemas.microsoft.com/office/powerpoint/2010/main" val="1571562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l"/>
            <a:r>
              <a:rPr lang="en-US" altLang="en-US" sz="3200" b="1" dirty="0">
                <a:solidFill>
                  <a:schemeClr val="bg1"/>
                </a:solidFill>
                <a:latin typeface="Myriad Pro"/>
                <a:cs typeface="Myriad Pro"/>
              </a:rPr>
              <a:t>District School Board</a:t>
            </a:r>
            <a:endParaRPr lang="en-CA" altLang="en-US" sz="3200" dirty="0">
              <a:solidFill>
                <a:schemeClr val="bg1"/>
              </a:solidFill>
              <a:latin typeface="Myriad Pro"/>
              <a:cs typeface="Myriad Pro"/>
            </a:endParaRPr>
          </a:p>
        </p:txBody>
      </p:sp>
      <p:sp>
        <p:nvSpPr>
          <p:cNvPr id="4" name="Slide Number Placeholder 3"/>
          <p:cNvSpPr>
            <a:spLocks noGrp="1"/>
          </p:cNvSpPr>
          <p:nvPr>
            <p:ph type="sldNum" sz="quarter" idx="12"/>
          </p:nvPr>
        </p:nvSpPr>
        <p:spPr/>
        <p:txBody>
          <a:bodyPr/>
          <a:lstStyle/>
          <a:p>
            <a:fld id="{A313F930-D753-4E81-B9B3-D505EE818FB2}" type="slidenum">
              <a:rPr lang="en-CA" smtClean="0"/>
              <a:pPr/>
              <a:t>5</a:t>
            </a:fld>
            <a:endParaRPr lang="en-CA"/>
          </a:p>
        </p:txBody>
      </p:sp>
      <p:sp>
        <p:nvSpPr>
          <p:cNvPr id="8" name="Content Placeholder 7"/>
          <p:cNvSpPr>
            <a:spLocks noGrp="1"/>
          </p:cNvSpPr>
          <p:nvPr>
            <p:ph sz="quarter" idx="13"/>
          </p:nvPr>
        </p:nvSpPr>
        <p:spPr/>
        <p:txBody>
          <a:bodyPr/>
          <a:lstStyle/>
          <a:p>
            <a:r>
              <a:rPr lang="en-US" dirty="0"/>
              <a:t>Toronto District School Board Jewish Heritage Committee</a:t>
            </a:r>
          </a:p>
        </p:txBody>
      </p:sp>
      <p:sp>
        <p:nvSpPr>
          <p:cNvPr id="2" name="Rectangle 1"/>
          <p:cNvSpPr/>
          <p:nvPr/>
        </p:nvSpPr>
        <p:spPr>
          <a:xfrm>
            <a:off x="531631" y="747451"/>
            <a:ext cx="7162800" cy="584775"/>
          </a:xfrm>
          <a:prstGeom prst="rect">
            <a:avLst/>
          </a:prstGeom>
        </p:spPr>
        <p:txBody>
          <a:bodyPr wrap="square">
            <a:spAutoFit/>
          </a:bodyPr>
          <a:lstStyle/>
          <a:p>
            <a:r>
              <a:rPr lang="en-US" altLang="en-US" sz="3200" b="1" dirty="0">
                <a:solidFill>
                  <a:srgbClr val="F07B05"/>
                </a:solidFill>
                <a:latin typeface="Myriad Pro"/>
                <a:cs typeface="Myriad Pro"/>
              </a:rPr>
              <a:t>Bringing Jewish Students Together</a:t>
            </a:r>
            <a:endParaRPr lang="en-US" sz="3200" dirty="0">
              <a:latin typeface="Myriad Pro"/>
              <a:cs typeface="Myriad Pro"/>
            </a:endParaRPr>
          </a:p>
        </p:txBody>
      </p:sp>
      <p:sp>
        <p:nvSpPr>
          <p:cNvPr id="3" name="Content Placeholder 2"/>
          <p:cNvSpPr>
            <a:spLocks noGrp="1"/>
          </p:cNvSpPr>
          <p:nvPr>
            <p:ph idx="1"/>
          </p:nvPr>
        </p:nvSpPr>
        <p:spPr>
          <a:xfrm>
            <a:off x="511311" y="1387868"/>
            <a:ext cx="8064687" cy="1273945"/>
          </a:xfrm>
        </p:spPr>
        <p:txBody>
          <a:bodyPr>
            <a:normAutofit/>
          </a:bodyPr>
          <a:lstStyle/>
          <a:p>
            <a:pPr marL="114300" indent="0">
              <a:buNone/>
            </a:pPr>
            <a:r>
              <a:rPr lang="en-CA" dirty="0"/>
              <a:t>In December, the JHC hosted a Hanukkah Party that brought together </a:t>
            </a:r>
            <a:r>
              <a:rPr lang="en-CA" b="1" dirty="0"/>
              <a:t>Jewish Student Groups </a:t>
            </a:r>
            <a:r>
              <a:rPr lang="en-CA" dirty="0"/>
              <a:t>from 16 of our high schools.</a:t>
            </a:r>
          </a:p>
        </p:txBody>
      </p:sp>
      <p:pic>
        <p:nvPicPr>
          <p:cNvPr id="6" name="Picture 5" descr="A white dove with a green branch in its beak&#10;&#10;Description automatically generated with medium confidence">
            <a:extLst>
              <a:ext uri="{FF2B5EF4-FFF2-40B4-BE49-F238E27FC236}">
                <a16:creationId xmlns:a16="http://schemas.microsoft.com/office/drawing/2014/main" id="{E3B45835-29EB-2F3D-EE2B-CB40BC370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231229"/>
            <a:ext cx="737892" cy="737892"/>
          </a:xfrm>
          <a:prstGeom prst="rect">
            <a:avLst/>
          </a:prstGeom>
        </p:spPr>
      </p:pic>
      <p:pic>
        <p:nvPicPr>
          <p:cNvPr id="11" name="Picture 10" descr="A group of people at a table full of food&#10;&#10;Description automatically generated">
            <a:extLst>
              <a:ext uri="{FF2B5EF4-FFF2-40B4-BE49-F238E27FC236}">
                <a16:creationId xmlns:a16="http://schemas.microsoft.com/office/drawing/2014/main" id="{AFBD8C0D-0C82-5BA0-309F-C7738DB74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779" y="3200400"/>
            <a:ext cx="3765373" cy="2824030"/>
          </a:xfrm>
          <a:prstGeom prst="rect">
            <a:avLst/>
          </a:prstGeom>
        </p:spPr>
      </p:pic>
      <p:sp>
        <p:nvSpPr>
          <p:cNvPr id="5" name="TextBox 4">
            <a:extLst>
              <a:ext uri="{FF2B5EF4-FFF2-40B4-BE49-F238E27FC236}">
                <a16:creationId xmlns:a16="http://schemas.microsoft.com/office/drawing/2014/main" id="{01C54723-64C6-3BBF-40A1-BA4B53608141}"/>
              </a:ext>
            </a:extLst>
          </p:cNvPr>
          <p:cNvSpPr txBox="1"/>
          <p:nvPr/>
        </p:nvSpPr>
        <p:spPr>
          <a:xfrm>
            <a:off x="568002" y="2610434"/>
            <a:ext cx="3962400" cy="3416320"/>
          </a:xfrm>
          <a:prstGeom prst="rect">
            <a:avLst/>
          </a:prstGeom>
          <a:noFill/>
        </p:spPr>
        <p:txBody>
          <a:bodyPr wrap="square" rtlCol="0">
            <a:spAutoFit/>
          </a:bodyPr>
          <a:lstStyle/>
          <a:p>
            <a:r>
              <a:rPr lang="en-CA" sz="2400" dirty="0"/>
              <a:t>We believe this is the start of an important network of Jewish student groups at our high schools (many of whom already have Jewish student associations/Jewish culture clubs/Jewish student alliances) who can inspire and support each other.</a:t>
            </a:r>
          </a:p>
        </p:txBody>
      </p:sp>
    </p:spTree>
    <p:extLst>
      <p:ext uri="{BB962C8B-B14F-4D97-AF65-F5344CB8AC3E}">
        <p14:creationId xmlns:p14="http://schemas.microsoft.com/office/powerpoint/2010/main" val="208417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l"/>
            <a:r>
              <a:rPr lang="en-US" altLang="en-US" sz="3200" b="1" dirty="0">
                <a:solidFill>
                  <a:schemeClr val="bg1"/>
                </a:solidFill>
                <a:latin typeface="Myriad Pro"/>
                <a:cs typeface="Myriad Pro"/>
              </a:rPr>
              <a:t>District School Board</a:t>
            </a:r>
            <a:endParaRPr lang="en-CA" altLang="en-US" sz="3200" dirty="0">
              <a:solidFill>
                <a:schemeClr val="bg1"/>
              </a:solidFill>
              <a:latin typeface="Myriad Pro"/>
              <a:cs typeface="Myriad Pro"/>
            </a:endParaRPr>
          </a:p>
        </p:txBody>
      </p:sp>
      <p:sp>
        <p:nvSpPr>
          <p:cNvPr id="4" name="Slide Number Placeholder 3"/>
          <p:cNvSpPr>
            <a:spLocks noGrp="1"/>
          </p:cNvSpPr>
          <p:nvPr>
            <p:ph type="sldNum" sz="quarter" idx="12"/>
          </p:nvPr>
        </p:nvSpPr>
        <p:spPr/>
        <p:txBody>
          <a:bodyPr/>
          <a:lstStyle/>
          <a:p>
            <a:fld id="{A313F930-D753-4E81-B9B3-D505EE818FB2}" type="slidenum">
              <a:rPr lang="en-CA" smtClean="0"/>
              <a:pPr/>
              <a:t>6</a:t>
            </a:fld>
            <a:endParaRPr lang="en-CA"/>
          </a:p>
        </p:txBody>
      </p:sp>
      <p:sp>
        <p:nvSpPr>
          <p:cNvPr id="8" name="Content Placeholder 7"/>
          <p:cNvSpPr>
            <a:spLocks noGrp="1"/>
          </p:cNvSpPr>
          <p:nvPr>
            <p:ph sz="quarter" idx="13"/>
          </p:nvPr>
        </p:nvSpPr>
        <p:spPr/>
        <p:txBody>
          <a:bodyPr/>
          <a:lstStyle/>
          <a:p>
            <a:r>
              <a:rPr lang="en-US" dirty="0"/>
              <a:t>Toronto District School Board Jewish Heritage Committee</a:t>
            </a:r>
          </a:p>
        </p:txBody>
      </p:sp>
      <p:sp>
        <p:nvSpPr>
          <p:cNvPr id="2" name="Rectangle 1"/>
          <p:cNvSpPr/>
          <p:nvPr/>
        </p:nvSpPr>
        <p:spPr>
          <a:xfrm>
            <a:off x="609600" y="939224"/>
            <a:ext cx="7162800" cy="584775"/>
          </a:xfrm>
          <a:prstGeom prst="rect">
            <a:avLst/>
          </a:prstGeom>
        </p:spPr>
        <p:txBody>
          <a:bodyPr wrap="square">
            <a:spAutoFit/>
          </a:bodyPr>
          <a:lstStyle/>
          <a:p>
            <a:r>
              <a:rPr lang="en-US" altLang="en-US" sz="3200" b="1" dirty="0">
                <a:solidFill>
                  <a:srgbClr val="F07B05"/>
                </a:solidFill>
                <a:latin typeface="Myriad Pro"/>
                <a:cs typeface="Myriad Pro"/>
              </a:rPr>
              <a:t>Bringing Jewish Staff Together</a:t>
            </a:r>
            <a:endParaRPr lang="en-US" sz="3200" dirty="0">
              <a:latin typeface="Myriad Pro"/>
              <a:cs typeface="Myriad Pro"/>
            </a:endParaRPr>
          </a:p>
        </p:txBody>
      </p:sp>
      <p:sp>
        <p:nvSpPr>
          <p:cNvPr id="3" name="Content Placeholder 2"/>
          <p:cNvSpPr>
            <a:spLocks noGrp="1"/>
          </p:cNvSpPr>
          <p:nvPr>
            <p:ph idx="1"/>
          </p:nvPr>
        </p:nvSpPr>
        <p:spPr>
          <a:xfrm>
            <a:off x="4267201" y="1853621"/>
            <a:ext cx="4114800" cy="4138805"/>
          </a:xfrm>
        </p:spPr>
        <p:txBody>
          <a:bodyPr>
            <a:normAutofit/>
          </a:bodyPr>
          <a:lstStyle/>
          <a:p>
            <a:pPr marL="114300" indent="0">
              <a:buNone/>
            </a:pPr>
            <a:r>
              <a:rPr lang="en-CA" dirty="0"/>
              <a:t>In December, the JHC also hosted a Hanukkah Party that brought together </a:t>
            </a:r>
            <a:r>
              <a:rPr lang="en-CA" b="1" dirty="0"/>
              <a:t>Jewish Staff.</a:t>
            </a:r>
          </a:p>
          <a:p>
            <a:pPr marL="114300" indent="0">
              <a:buNone/>
            </a:pPr>
            <a:r>
              <a:rPr lang="en-CA" dirty="0"/>
              <a:t>Staff enjoyed the opportunity to reconnect and make new relationships.</a:t>
            </a:r>
          </a:p>
        </p:txBody>
      </p:sp>
      <p:pic>
        <p:nvPicPr>
          <p:cNvPr id="6" name="Picture 5" descr="A white dove with a green branch in its beak&#10;&#10;Description automatically generated with medium confidence">
            <a:extLst>
              <a:ext uri="{FF2B5EF4-FFF2-40B4-BE49-F238E27FC236}">
                <a16:creationId xmlns:a16="http://schemas.microsoft.com/office/drawing/2014/main" id="{E3B45835-29EB-2F3D-EE2B-CB40BC370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231229"/>
            <a:ext cx="737892" cy="737892"/>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55AA8C35-B744-F0BA-CAA5-C9E24FA69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9700" y="2399723"/>
            <a:ext cx="4368800" cy="3276600"/>
          </a:xfrm>
          <a:prstGeom prst="rect">
            <a:avLst/>
          </a:prstGeom>
        </p:spPr>
      </p:pic>
    </p:spTree>
    <p:extLst>
      <p:ext uri="{BB962C8B-B14F-4D97-AF65-F5344CB8AC3E}">
        <p14:creationId xmlns:p14="http://schemas.microsoft.com/office/powerpoint/2010/main" val="19660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altLang="en-US" sz="3200" b="1" dirty="0">
                <a:solidFill>
                  <a:schemeClr val="bg1"/>
                </a:solidFill>
                <a:latin typeface="Myriad Pro"/>
                <a:cs typeface="Myriad Pro"/>
              </a:rPr>
              <a:t>Toronto District School Board</a:t>
            </a:r>
            <a:endParaRPr lang="en-CA" altLang="en-US" sz="3200" dirty="0">
              <a:solidFill>
                <a:schemeClr val="bg1"/>
              </a:solidFill>
              <a:latin typeface="Myriad Pro"/>
              <a:cs typeface="Myriad Pro"/>
            </a:endParaRPr>
          </a:p>
        </p:txBody>
      </p:sp>
      <p:sp>
        <p:nvSpPr>
          <p:cNvPr id="4" name="Slide Number Placeholder 3"/>
          <p:cNvSpPr>
            <a:spLocks noGrp="1"/>
          </p:cNvSpPr>
          <p:nvPr>
            <p:ph type="sldNum" sz="quarter" idx="12"/>
          </p:nvPr>
        </p:nvSpPr>
        <p:spPr/>
        <p:txBody>
          <a:bodyPr/>
          <a:lstStyle/>
          <a:p>
            <a:fld id="{A313F930-D753-4E81-B9B3-D505EE818FB2}" type="slidenum">
              <a:rPr lang="en-CA" smtClean="0"/>
              <a:pPr/>
              <a:t>7</a:t>
            </a:fld>
            <a:endParaRPr lang="en-CA"/>
          </a:p>
        </p:txBody>
      </p:sp>
      <p:sp>
        <p:nvSpPr>
          <p:cNvPr id="8" name="Content Placeholder 7"/>
          <p:cNvSpPr>
            <a:spLocks noGrp="1"/>
          </p:cNvSpPr>
          <p:nvPr>
            <p:ph sz="quarter" idx="13"/>
          </p:nvPr>
        </p:nvSpPr>
        <p:spPr/>
        <p:txBody>
          <a:bodyPr/>
          <a:lstStyle/>
          <a:p>
            <a:r>
              <a:rPr lang="en-US" dirty="0"/>
              <a:t>Toronto District School Board Jewish Heritage Committee</a:t>
            </a:r>
          </a:p>
        </p:txBody>
      </p:sp>
      <p:sp>
        <p:nvSpPr>
          <p:cNvPr id="2" name="Rectangle 1"/>
          <p:cNvSpPr/>
          <p:nvPr/>
        </p:nvSpPr>
        <p:spPr>
          <a:xfrm>
            <a:off x="609600" y="939224"/>
            <a:ext cx="8015784" cy="584775"/>
          </a:xfrm>
          <a:prstGeom prst="rect">
            <a:avLst/>
          </a:prstGeom>
        </p:spPr>
        <p:txBody>
          <a:bodyPr wrap="none">
            <a:spAutoFit/>
          </a:bodyPr>
          <a:lstStyle/>
          <a:p>
            <a:r>
              <a:rPr lang="en-US" altLang="en-US" sz="3200" b="1" dirty="0">
                <a:solidFill>
                  <a:srgbClr val="F07B05"/>
                </a:solidFill>
                <a:latin typeface="Myriad Pro"/>
                <a:cs typeface="Myriad Pro"/>
              </a:rPr>
              <a:t>International Holocaust Remembrance Day</a:t>
            </a:r>
            <a:endParaRPr lang="en-US" sz="3200" dirty="0">
              <a:latin typeface="Myriad Pro"/>
              <a:cs typeface="Myriad Pro"/>
            </a:endParaRPr>
          </a:p>
        </p:txBody>
      </p:sp>
      <p:pic>
        <p:nvPicPr>
          <p:cNvPr id="9" name="Content Placeholder 8" descr="A poster for a book event&#10;&#10;Description automatically generated">
            <a:extLst>
              <a:ext uri="{FF2B5EF4-FFF2-40B4-BE49-F238E27FC236}">
                <a16:creationId xmlns:a16="http://schemas.microsoft.com/office/drawing/2014/main" id="{BF6DE271-BF53-1AE1-6350-22B79A69340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5876" y="2266016"/>
            <a:ext cx="3492866" cy="4157566"/>
          </a:xfrm>
        </p:spPr>
      </p:pic>
      <p:pic>
        <p:nvPicPr>
          <p:cNvPr id="6" name="Picture 5" descr="A white dove with a green branch in its beak&#10;&#10;Description automatically generated with medium confidence">
            <a:extLst>
              <a:ext uri="{FF2B5EF4-FFF2-40B4-BE49-F238E27FC236}">
                <a16:creationId xmlns:a16="http://schemas.microsoft.com/office/drawing/2014/main" id="{E3B45835-29EB-2F3D-EE2B-CB40BC370E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231229"/>
            <a:ext cx="737892" cy="737892"/>
          </a:xfrm>
          <a:prstGeom prst="rect">
            <a:avLst/>
          </a:prstGeom>
        </p:spPr>
      </p:pic>
      <p:pic>
        <p:nvPicPr>
          <p:cNvPr id="10" name="Picture 9">
            <a:extLst>
              <a:ext uri="{FF2B5EF4-FFF2-40B4-BE49-F238E27FC236}">
                <a16:creationId xmlns:a16="http://schemas.microsoft.com/office/drawing/2014/main" id="{EEBADB9B-D7C6-11DF-983F-1DE237B327AA}"/>
              </a:ext>
            </a:extLst>
          </p:cNvPr>
          <p:cNvPicPr>
            <a:picLocks noChangeAspect="1"/>
          </p:cNvPicPr>
          <p:nvPr/>
        </p:nvPicPr>
        <p:blipFill>
          <a:blip r:embed="rId4"/>
          <a:stretch>
            <a:fillRect/>
          </a:stretch>
        </p:blipFill>
        <p:spPr>
          <a:xfrm>
            <a:off x="4892231" y="2266016"/>
            <a:ext cx="2507962" cy="1880972"/>
          </a:xfrm>
          <a:prstGeom prst="rect">
            <a:avLst/>
          </a:prstGeom>
        </p:spPr>
      </p:pic>
      <p:pic>
        <p:nvPicPr>
          <p:cNvPr id="12" name="Picture 11">
            <a:extLst>
              <a:ext uri="{FF2B5EF4-FFF2-40B4-BE49-F238E27FC236}">
                <a16:creationId xmlns:a16="http://schemas.microsoft.com/office/drawing/2014/main" id="{C7FE479D-9EFF-C239-27DA-6CB04084BC86}"/>
              </a:ext>
            </a:extLst>
          </p:cNvPr>
          <p:cNvPicPr>
            <a:picLocks noChangeAspect="1"/>
          </p:cNvPicPr>
          <p:nvPr/>
        </p:nvPicPr>
        <p:blipFill>
          <a:blip r:embed="rId5"/>
          <a:stretch>
            <a:fillRect/>
          </a:stretch>
        </p:blipFill>
        <p:spPr>
          <a:xfrm>
            <a:off x="6053524" y="4344799"/>
            <a:ext cx="2454600" cy="1880972"/>
          </a:xfrm>
          <a:prstGeom prst="rect">
            <a:avLst/>
          </a:prstGeom>
        </p:spPr>
      </p:pic>
      <p:sp>
        <p:nvSpPr>
          <p:cNvPr id="3" name="TextBox 2">
            <a:extLst>
              <a:ext uri="{FF2B5EF4-FFF2-40B4-BE49-F238E27FC236}">
                <a16:creationId xmlns:a16="http://schemas.microsoft.com/office/drawing/2014/main" id="{5E4D6E82-5468-4BB7-8F54-91A3AFDA357E}"/>
              </a:ext>
            </a:extLst>
          </p:cNvPr>
          <p:cNvSpPr txBox="1"/>
          <p:nvPr/>
        </p:nvSpPr>
        <p:spPr>
          <a:xfrm>
            <a:off x="581490" y="1475347"/>
            <a:ext cx="8136382" cy="830997"/>
          </a:xfrm>
          <a:prstGeom prst="rect">
            <a:avLst/>
          </a:prstGeom>
          <a:noFill/>
        </p:spPr>
        <p:txBody>
          <a:bodyPr wrap="square" rtlCol="0">
            <a:spAutoFit/>
          </a:bodyPr>
          <a:lstStyle/>
          <a:p>
            <a:r>
              <a:rPr lang="en-US" sz="2400" dirty="0"/>
              <a:t>The JHC sponsored a “One Book Event” for Grade 6 students to commemorate International Holocaust Remembrance Day.</a:t>
            </a:r>
            <a:endParaRPr lang="en-CA" sz="2400" dirty="0"/>
          </a:p>
        </p:txBody>
      </p:sp>
    </p:spTree>
    <p:extLst>
      <p:ext uri="{BB962C8B-B14F-4D97-AF65-F5344CB8AC3E}">
        <p14:creationId xmlns:p14="http://schemas.microsoft.com/office/powerpoint/2010/main" val="215302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13F930-D753-4E81-B9B3-D505EE818FB2}" type="slidenum">
              <a:rPr lang="en-CA" smtClean="0"/>
              <a:pPr/>
              <a:t>8</a:t>
            </a:fld>
            <a:endParaRPr lang="en-CA"/>
          </a:p>
        </p:txBody>
      </p:sp>
      <p:sp>
        <p:nvSpPr>
          <p:cNvPr id="8" name="Content Placeholder 7"/>
          <p:cNvSpPr>
            <a:spLocks noGrp="1"/>
          </p:cNvSpPr>
          <p:nvPr>
            <p:ph sz="quarter" idx="13"/>
          </p:nvPr>
        </p:nvSpPr>
        <p:spPr/>
        <p:txBody>
          <a:bodyPr/>
          <a:lstStyle/>
          <a:p>
            <a:r>
              <a:rPr lang="en-US" dirty="0"/>
              <a:t>Toronto District School Board Jewish Heritage Committee</a:t>
            </a:r>
          </a:p>
        </p:txBody>
      </p:sp>
      <p:sp>
        <p:nvSpPr>
          <p:cNvPr id="2" name="Rectangle 1"/>
          <p:cNvSpPr/>
          <p:nvPr/>
        </p:nvSpPr>
        <p:spPr>
          <a:xfrm>
            <a:off x="381000" y="742227"/>
            <a:ext cx="4194353" cy="584775"/>
          </a:xfrm>
          <a:prstGeom prst="rect">
            <a:avLst/>
          </a:prstGeom>
        </p:spPr>
        <p:txBody>
          <a:bodyPr wrap="none">
            <a:spAutoFit/>
          </a:bodyPr>
          <a:lstStyle/>
          <a:p>
            <a:r>
              <a:rPr lang="en-US" altLang="en-US" sz="3200" b="1" dirty="0">
                <a:solidFill>
                  <a:srgbClr val="F07B05"/>
                </a:solidFill>
                <a:latin typeface="Myriad Pro"/>
                <a:cs typeface="Myriad Pro"/>
              </a:rPr>
              <a:t>Curriculum Supports</a:t>
            </a:r>
            <a:endParaRPr lang="en-US" sz="3200" dirty="0">
              <a:latin typeface="Myriad Pro"/>
              <a:cs typeface="Myriad Pro"/>
            </a:endParaRPr>
          </a:p>
        </p:txBody>
      </p:sp>
      <p:pic>
        <p:nvPicPr>
          <p:cNvPr id="6" name="Picture 5" descr="A white dove with a green branch in its beak&#10;&#10;Description automatically generated with medium confidence">
            <a:extLst>
              <a:ext uri="{FF2B5EF4-FFF2-40B4-BE49-F238E27FC236}">
                <a16:creationId xmlns:a16="http://schemas.microsoft.com/office/drawing/2014/main" id="{E3B45835-29EB-2F3D-EE2B-CB40BC370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231229"/>
            <a:ext cx="737892" cy="737892"/>
          </a:xfrm>
          <a:prstGeom prst="rect">
            <a:avLst/>
          </a:prstGeom>
        </p:spPr>
      </p:pic>
      <p:pic>
        <p:nvPicPr>
          <p:cNvPr id="19" name="Picture 18">
            <a:extLst>
              <a:ext uri="{FF2B5EF4-FFF2-40B4-BE49-F238E27FC236}">
                <a16:creationId xmlns:a16="http://schemas.microsoft.com/office/drawing/2014/main" id="{B9F6E4B5-67F9-DBF4-D12E-DCB34740F293}"/>
              </a:ext>
            </a:extLst>
          </p:cNvPr>
          <p:cNvPicPr>
            <a:picLocks noChangeAspect="1"/>
          </p:cNvPicPr>
          <p:nvPr/>
        </p:nvPicPr>
        <p:blipFill>
          <a:blip r:embed="rId3"/>
          <a:stretch>
            <a:fillRect/>
          </a:stretch>
        </p:blipFill>
        <p:spPr>
          <a:xfrm>
            <a:off x="6122049" y="1130524"/>
            <a:ext cx="2629749" cy="5062070"/>
          </a:xfrm>
          <a:prstGeom prst="rect">
            <a:avLst/>
          </a:prstGeom>
        </p:spPr>
      </p:pic>
      <p:sp>
        <p:nvSpPr>
          <p:cNvPr id="9" name="TextBox 8">
            <a:extLst>
              <a:ext uri="{FF2B5EF4-FFF2-40B4-BE49-F238E27FC236}">
                <a16:creationId xmlns:a16="http://schemas.microsoft.com/office/drawing/2014/main" id="{99E98E23-3A97-E9CE-2601-657A57D18A97}"/>
              </a:ext>
            </a:extLst>
          </p:cNvPr>
          <p:cNvSpPr txBox="1"/>
          <p:nvPr/>
        </p:nvSpPr>
        <p:spPr>
          <a:xfrm>
            <a:off x="457200" y="1219200"/>
            <a:ext cx="5486400" cy="4493538"/>
          </a:xfrm>
          <a:prstGeom prst="rect">
            <a:avLst/>
          </a:prstGeom>
          <a:noFill/>
        </p:spPr>
        <p:txBody>
          <a:bodyPr wrap="square" rtlCol="0">
            <a:spAutoFit/>
          </a:bodyPr>
          <a:lstStyle/>
          <a:p>
            <a:r>
              <a:rPr lang="en-CA" sz="2200" dirty="0"/>
              <a:t>The live-streamed event from the TDSB Boardroom “To Hope and Back” was the launch of a comprehensive Holocaust education program for Grade 6 students, in line with the new Social Studies curriculum. </a:t>
            </a:r>
          </a:p>
          <a:p>
            <a:endParaRPr lang="en-CA" sz="2200" dirty="0"/>
          </a:p>
          <a:p>
            <a:r>
              <a:rPr lang="en-CA" sz="2200" dirty="0"/>
              <a:t>This non-fiction book by well-known children’s author Kathy </a:t>
            </a:r>
            <a:r>
              <a:rPr lang="en-CA" sz="2200" dirty="0" err="1"/>
              <a:t>Kacer</a:t>
            </a:r>
            <a:r>
              <a:rPr lang="en-CA" sz="2200" dirty="0"/>
              <a:t> tells the story of the MS St. Louis, an ocean liner carrying over 900 Jews fleeing Nazi-occupied Europe that was turned away from every port, including Canada’s. TDSB’s staff created lessons and resource material to support the event.</a:t>
            </a:r>
          </a:p>
        </p:txBody>
      </p:sp>
    </p:spTree>
    <p:extLst>
      <p:ext uri="{BB962C8B-B14F-4D97-AF65-F5344CB8AC3E}">
        <p14:creationId xmlns:p14="http://schemas.microsoft.com/office/powerpoint/2010/main" val="2384206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altLang="en-US" sz="3200" b="1" dirty="0">
                <a:solidFill>
                  <a:schemeClr val="bg1"/>
                </a:solidFill>
                <a:latin typeface="Myriad Pro"/>
                <a:cs typeface="Myriad Pro"/>
              </a:rPr>
              <a:t>Toronto District School Board</a:t>
            </a:r>
            <a:endParaRPr lang="en-CA" altLang="en-US" sz="3200" dirty="0">
              <a:solidFill>
                <a:schemeClr val="bg1"/>
              </a:solidFill>
              <a:latin typeface="Myriad Pro"/>
              <a:cs typeface="Myriad Pro"/>
            </a:endParaRPr>
          </a:p>
        </p:txBody>
      </p:sp>
      <p:sp>
        <p:nvSpPr>
          <p:cNvPr id="4" name="Slide Number Placeholder 3"/>
          <p:cNvSpPr>
            <a:spLocks noGrp="1"/>
          </p:cNvSpPr>
          <p:nvPr>
            <p:ph type="sldNum" sz="quarter" idx="12"/>
          </p:nvPr>
        </p:nvSpPr>
        <p:spPr/>
        <p:txBody>
          <a:bodyPr/>
          <a:lstStyle/>
          <a:p>
            <a:fld id="{A313F930-D753-4E81-B9B3-D505EE818FB2}" type="slidenum">
              <a:rPr lang="en-CA" smtClean="0"/>
              <a:pPr/>
              <a:t>9</a:t>
            </a:fld>
            <a:endParaRPr lang="en-CA"/>
          </a:p>
        </p:txBody>
      </p:sp>
      <p:sp>
        <p:nvSpPr>
          <p:cNvPr id="8" name="Content Placeholder 7"/>
          <p:cNvSpPr>
            <a:spLocks noGrp="1"/>
          </p:cNvSpPr>
          <p:nvPr>
            <p:ph sz="quarter" idx="13"/>
          </p:nvPr>
        </p:nvSpPr>
        <p:spPr/>
        <p:txBody>
          <a:bodyPr/>
          <a:lstStyle/>
          <a:p>
            <a:r>
              <a:rPr lang="en-US" dirty="0"/>
              <a:t>Toronto District School Board Jewish Heritage Committee</a:t>
            </a:r>
          </a:p>
        </p:txBody>
      </p:sp>
      <p:sp>
        <p:nvSpPr>
          <p:cNvPr id="2" name="Rectangle 1"/>
          <p:cNvSpPr/>
          <p:nvPr/>
        </p:nvSpPr>
        <p:spPr>
          <a:xfrm>
            <a:off x="533399" y="939224"/>
            <a:ext cx="5208777" cy="584775"/>
          </a:xfrm>
          <a:prstGeom prst="rect">
            <a:avLst/>
          </a:prstGeom>
        </p:spPr>
        <p:txBody>
          <a:bodyPr wrap="square">
            <a:spAutoFit/>
          </a:bodyPr>
          <a:lstStyle/>
          <a:p>
            <a:r>
              <a:rPr lang="en-US" altLang="en-US" sz="3200" b="1" dirty="0">
                <a:solidFill>
                  <a:srgbClr val="F07B05"/>
                </a:solidFill>
                <a:latin typeface="Myriad Pro"/>
                <a:cs typeface="Myriad Pro"/>
              </a:rPr>
              <a:t>Jewish Heritage Month</a:t>
            </a:r>
            <a:endParaRPr lang="en-US" sz="3200" dirty="0">
              <a:latin typeface="Myriad Pro"/>
              <a:cs typeface="Myriad Pro"/>
            </a:endParaRPr>
          </a:p>
        </p:txBody>
      </p:sp>
      <p:pic>
        <p:nvPicPr>
          <p:cNvPr id="6" name="Picture 5" descr="A white dove with a green branch in its beak&#10;&#10;Description automatically generated with medium confidence">
            <a:extLst>
              <a:ext uri="{FF2B5EF4-FFF2-40B4-BE49-F238E27FC236}">
                <a16:creationId xmlns:a16="http://schemas.microsoft.com/office/drawing/2014/main" id="{E3B45835-29EB-2F3D-EE2B-CB40BC370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231229"/>
            <a:ext cx="737892" cy="737892"/>
          </a:xfrm>
          <a:prstGeom prst="rect">
            <a:avLst/>
          </a:prstGeom>
        </p:spPr>
      </p:pic>
      <p:sp>
        <p:nvSpPr>
          <p:cNvPr id="11" name="TextBox 10">
            <a:extLst>
              <a:ext uri="{FF2B5EF4-FFF2-40B4-BE49-F238E27FC236}">
                <a16:creationId xmlns:a16="http://schemas.microsoft.com/office/drawing/2014/main" id="{23E80F70-F762-FF3D-640A-2A61B94E6512}"/>
              </a:ext>
            </a:extLst>
          </p:cNvPr>
          <p:cNvSpPr txBox="1"/>
          <p:nvPr/>
        </p:nvSpPr>
        <p:spPr>
          <a:xfrm>
            <a:off x="457201" y="1649027"/>
            <a:ext cx="3886199" cy="3600986"/>
          </a:xfrm>
          <a:prstGeom prst="rect">
            <a:avLst/>
          </a:prstGeom>
          <a:noFill/>
        </p:spPr>
        <p:txBody>
          <a:bodyPr wrap="square">
            <a:spAutoFit/>
          </a:bodyPr>
          <a:lstStyle/>
          <a:p>
            <a:r>
              <a:rPr lang="en-CA" sz="2200" dirty="0"/>
              <a:t>As with other TDSB Heritage Months, local schools determine how to acknowledge.</a:t>
            </a:r>
          </a:p>
          <a:p>
            <a:endParaRPr lang="en-CA" sz="800" dirty="0"/>
          </a:p>
          <a:p>
            <a:r>
              <a:rPr lang="en-CA" sz="2200" dirty="0"/>
              <a:t>We are grateful to the many schools who housed displays, made announcements, did assemblies and made space for rich discussion about Jewish Heritage and Culture.</a:t>
            </a:r>
          </a:p>
        </p:txBody>
      </p:sp>
      <p:pic>
        <p:nvPicPr>
          <p:cNvPr id="13" name="Picture 12" descr="A display of art on a table&#10;&#10;Description automatically generated">
            <a:extLst>
              <a:ext uri="{FF2B5EF4-FFF2-40B4-BE49-F238E27FC236}">
                <a16:creationId xmlns:a16="http://schemas.microsoft.com/office/drawing/2014/main" id="{D09CDBAA-7A8D-3E34-BC4E-B3E246754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2920" y="1832239"/>
            <a:ext cx="4505180" cy="3378885"/>
          </a:xfrm>
          <a:prstGeom prst="rect">
            <a:avLst/>
          </a:prstGeom>
        </p:spPr>
      </p:pic>
    </p:spTree>
    <p:extLst>
      <p:ext uri="{BB962C8B-B14F-4D97-AF65-F5344CB8AC3E}">
        <p14:creationId xmlns:p14="http://schemas.microsoft.com/office/powerpoint/2010/main" val="37126034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DSB">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TDSB">
      <a:majorFont>
        <a:latin typeface="Myriad Pro"/>
        <a:ea typeface=""/>
        <a:cs typeface=""/>
      </a:majorFont>
      <a:minorFont>
        <a:latin typeface="Myriad Pro"/>
        <a:ea typeface=""/>
        <a:cs typeface=""/>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B9DA42389BCA469FFC619754B59623" ma:contentTypeVersion="0" ma:contentTypeDescription="Create a new document." ma:contentTypeScope="" ma:versionID="e5ebe332fd268b61095e2b55536f450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A85AE6-86CA-43D3-9C71-0BD15067AF54}">
  <ds:schemaRefs>
    <ds:schemaRef ds:uri="http://schemas.openxmlformats.org/package/2006/metadata/core-properties"/>
    <ds:schemaRef ds:uri="http://purl.org/dc/elements/1.1/"/>
    <ds:schemaRef ds:uri="http://purl.org/dc/dcmitype/"/>
    <ds:schemaRef ds:uri="http://schemas.microsoft.com/office/2006/documentManagement/types"/>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1137C36-0533-48DB-8BA5-6B130FCE9B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A439248-2C53-4EF4-A52F-0345C92DBDF4}">
  <ds:schemaRefs>
    <ds:schemaRef ds:uri="http://schemas.microsoft.com/sharepoint/v3/contenttype/forms"/>
  </ds:schemaRefs>
</ds:datastoreItem>
</file>

<file path=docMetadata/LabelInfo.xml><?xml version="1.0" encoding="utf-8"?>
<clbl:labelList xmlns:clbl="http://schemas.microsoft.com/office/2020/mipLabelMetadata">
  <clbl:label id="{034a106e-6316-442c-ad35-738afd673d2b}" enabled="1" method="Standard" siteId="{cddc1229-ac2a-4b97-b78a-0e5cacb5865c}" removed="0"/>
</clbl:labelList>
</file>

<file path=docProps/app.xml><?xml version="1.0" encoding="utf-8"?>
<Properties xmlns="http://schemas.openxmlformats.org/officeDocument/2006/extended-properties" xmlns:vt="http://schemas.openxmlformats.org/officeDocument/2006/docPropsVTypes">
  <Template>TDSB</Template>
  <TotalTime>5947</TotalTime>
  <Words>1078</Words>
  <Application>Microsoft Office PowerPoint</Application>
  <PresentationFormat>On-screen Show (4:3)</PresentationFormat>
  <Paragraphs>112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Myriad Pro</vt:lpstr>
      <vt:lpstr>TDSB</vt:lpstr>
      <vt:lpstr>Jewish Heritage Committee  Update May 2024</vt:lpstr>
      <vt:lpstr>District School Board</vt:lpstr>
      <vt:lpstr>Toronto District School Board</vt:lpstr>
      <vt:lpstr>Toronto District School Board</vt:lpstr>
      <vt:lpstr>District School Board</vt:lpstr>
      <vt:lpstr>District School Board</vt:lpstr>
      <vt:lpstr>Toronto District School Board</vt:lpstr>
      <vt:lpstr>PowerPoint Presentation</vt:lpstr>
      <vt:lpstr>Toronto District School Board</vt:lpstr>
      <vt:lpstr>Toronto District School Board</vt:lpstr>
      <vt:lpstr>Toronto District School Board</vt:lpstr>
      <vt:lpstr>Toronto District School Board</vt:lpstr>
      <vt:lpstr>Toronto District School Board</vt:lpstr>
      <vt:lpstr>Toronto District School Board</vt:lpstr>
      <vt:lpstr>District School Board</vt:lpstr>
      <vt:lpstr>Toronto District School Board</vt:lpstr>
      <vt:lpstr>PowerPoint Presentation</vt:lpstr>
    </vt:vector>
  </TitlesOfParts>
  <Company>Toronto District School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Balance 2013-14</dc:title>
  <dc:creator>eucuser</dc:creator>
  <cp:lastModifiedBy>Laskin, Shelley</cp:lastModifiedBy>
  <cp:revision>357</cp:revision>
  <cp:lastPrinted>2013-02-27T20:37:32Z</cp:lastPrinted>
  <dcterms:created xsi:type="dcterms:W3CDTF">2015-03-11T16:05:54Z</dcterms:created>
  <dcterms:modified xsi:type="dcterms:W3CDTF">2024-05-22T12:06:30Z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0x010100B3B9DA42389BCA469FFC619754B59623</vt:lpwstr>
  </property>
</Properties>
</file>