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Cabin"/>
      <p:regular r:id="rId21"/>
      <p:bold r:id="rId22"/>
      <p:italic r:id="rId23"/>
      <p:boldItalic r:id="rId24"/>
    </p:embeddedFont>
    <p:embeddedFont>
      <p:font typeface="PT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FDAAF4-DD4A-4B9A-B2E4-7EC088ECCFB2}">
  <a:tblStyle styleId="{1CFDAAF4-DD4A-4B9A-B2E4-7EC088ECCFB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TSans-bold.fntdata"/><Relationship Id="rId25" Type="http://schemas.openxmlformats.org/officeDocument/2006/relationships/font" Target="fonts/PTSans-regular.fntdata"/><Relationship Id="rId28" Type="http://schemas.openxmlformats.org/officeDocument/2006/relationships/font" Target="fonts/PTSans-boldItalic.fntdata"/><Relationship Id="rId27" Type="http://schemas.openxmlformats.org/officeDocument/2006/relationships/font" Target="fonts/PT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a02259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a02259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a427bb37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a427bb37c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a427bb37c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a427bb37c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a427bb37c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a427bb37c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a427bb37c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a427bb37c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82acb9c4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82acb9c4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a427bb37c_0_95:notes"/>
          <p:cNvSpPr txBox="1"/>
          <p:nvPr>
            <p:ph idx="1" type="body"/>
          </p:nvPr>
        </p:nvSpPr>
        <p:spPr>
          <a:xfrm>
            <a:off x="914710" y="4344025"/>
            <a:ext cx="50286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5" name="Google Shape;65;g9a427bb37c_0_95:notes"/>
          <p:cNvSpPr/>
          <p:nvPr>
            <p:ph idx="2" type="sldImg"/>
          </p:nvPr>
        </p:nvSpPr>
        <p:spPr>
          <a:xfrm>
            <a:off x="397607" y="685487"/>
            <a:ext cx="606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a427bb37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a427bb37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427bb37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427bb37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a427bb37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a427bb37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a427bb37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a427bb37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a427bb3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a427bb3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a427bb37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a427bb37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a427bb37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a427bb37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26128" y="457200"/>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PT Sans"/>
              <a:buNone/>
              <a:defRPr b="0" i="0" sz="3500" u="none" cap="none" strike="noStrike">
                <a:solidFill>
                  <a:schemeClr val="dk1"/>
                </a:solidFill>
                <a:latin typeface="PT Sans"/>
                <a:ea typeface="PT Sans"/>
                <a:cs typeface="PT Sans"/>
                <a:sym typeface="PT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314451"/>
            <a:ext cx="8229600" cy="3200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spcBef>
                <a:spcPts val="16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spcBef>
                <a:spcPts val="16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5" name="Google Shape;55;p13"/>
          <p:cNvSpPr txBox="1"/>
          <p:nvPr>
            <p:ph idx="12" type="sldNum"/>
          </p:nvPr>
        </p:nvSpPr>
        <p:spPr>
          <a:xfrm>
            <a:off x="7924800" y="114300"/>
            <a:ext cx="1066800" cy="246900"/>
          </a:xfrm>
          <a:prstGeom prst="rect">
            <a:avLst/>
          </a:prstGeom>
          <a:noFill/>
          <a:ln>
            <a:noFill/>
          </a:ln>
        </p:spPr>
        <p:txBody>
          <a:bodyPr anchorCtr="1" anchor="b" bIns="0" lIns="91425" spcFirstLastPara="1" rIns="91425" wrap="square" tIns="45700">
            <a:noAutofit/>
          </a:bodyPr>
          <a:lstStyle>
            <a:lvl1pPr indent="0" lvl="0" marL="0" marR="0" rtl="0" algn="r">
              <a:spcBef>
                <a:spcPts val="0"/>
              </a:spcBef>
              <a:buNone/>
              <a:defRPr b="0" i="0" sz="1200" u="none" cap="none" strike="noStrike">
                <a:solidFill>
                  <a:schemeClr val="dk1"/>
                </a:solidFill>
                <a:latin typeface="PT Sans"/>
                <a:ea typeface="PT Sans"/>
                <a:cs typeface="PT Sans"/>
                <a:sym typeface="PT Sans"/>
              </a:defRPr>
            </a:lvl1pPr>
            <a:lvl2pPr indent="0" lvl="1" marL="0" marR="0" rtl="0" algn="r">
              <a:spcBef>
                <a:spcPts val="0"/>
              </a:spcBef>
              <a:buNone/>
              <a:defRPr b="0" i="0" sz="1200" u="none" cap="none" strike="noStrike">
                <a:solidFill>
                  <a:schemeClr val="dk1"/>
                </a:solidFill>
                <a:latin typeface="PT Sans"/>
                <a:ea typeface="PT Sans"/>
                <a:cs typeface="PT Sans"/>
                <a:sym typeface="PT Sans"/>
              </a:defRPr>
            </a:lvl2pPr>
            <a:lvl3pPr indent="0" lvl="2" marL="0" marR="0" rtl="0" algn="r">
              <a:spcBef>
                <a:spcPts val="0"/>
              </a:spcBef>
              <a:buNone/>
              <a:defRPr b="0" i="0" sz="1200" u="none" cap="none" strike="noStrike">
                <a:solidFill>
                  <a:schemeClr val="dk1"/>
                </a:solidFill>
                <a:latin typeface="PT Sans"/>
                <a:ea typeface="PT Sans"/>
                <a:cs typeface="PT Sans"/>
                <a:sym typeface="PT Sans"/>
              </a:defRPr>
            </a:lvl3pPr>
            <a:lvl4pPr indent="0" lvl="3" marL="0" marR="0" rtl="0" algn="r">
              <a:spcBef>
                <a:spcPts val="0"/>
              </a:spcBef>
              <a:buNone/>
              <a:defRPr b="0" i="0" sz="1200" u="none" cap="none" strike="noStrike">
                <a:solidFill>
                  <a:schemeClr val="dk1"/>
                </a:solidFill>
                <a:latin typeface="PT Sans"/>
                <a:ea typeface="PT Sans"/>
                <a:cs typeface="PT Sans"/>
                <a:sym typeface="PT Sans"/>
              </a:defRPr>
            </a:lvl4pPr>
            <a:lvl5pPr indent="0" lvl="4" marL="0" marR="0" rtl="0" algn="r">
              <a:spcBef>
                <a:spcPts val="0"/>
              </a:spcBef>
              <a:buNone/>
              <a:defRPr b="0" i="0" sz="1200" u="none" cap="none" strike="noStrike">
                <a:solidFill>
                  <a:schemeClr val="dk1"/>
                </a:solidFill>
                <a:latin typeface="PT Sans"/>
                <a:ea typeface="PT Sans"/>
                <a:cs typeface="PT Sans"/>
                <a:sym typeface="PT Sans"/>
              </a:defRPr>
            </a:lvl5pPr>
            <a:lvl6pPr indent="0" lvl="5" marL="0" marR="0" rtl="0" algn="r">
              <a:spcBef>
                <a:spcPts val="0"/>
              </a:spcBef>
              <a:buNone/>
              <a:defRPr b="0" i="0" sz="1200" u="none" cap="none" strike="noStrike">
                <a:solidFill>
                  <a:schemeClr val="dk1"/>
                </a:solidFill>
                <a:latin typeface="PT Sans"/>
                <a:ea typeface="PT Sans"/>
                <a:cs typeface="PT Sans"/>
                <a:sym typeface="PT Sans"/>
              </a:defRPr>
            </a:lvl6pPr>
            <a:lvl7pPr indent="0" lvl="6" marL="0" marR="0" rtl="0" algn="r">
              <a:spcBef>
                <a:spcPts val="0"/>
              </a:spcBef>
              <a:buNone/>
              <a:defRPr b="0" i="0" sz="1200" u="none" cap="none" strike="noStrike">
                <a:solidFill>
                  <a:schemeClr val="dk1"/>
                </a:solidFill>
                <a:latin typeface="PT Sans"/>
                <a:ea typeface="PT Sans"/>
                <a:cs typeface="PT Sans"/>
                <a:sym typeface="PT Sans"/>
              </a:defRPr>
            </a:lvl7pPr>
            <a:lvl8pPr indent="0" lvl="7" marL="0" marR="0" rtl="0" algn="r">
              <a:spcBef>
                <a:spcPts val="0"/>
              </a:spcBef>
              <a:buNone/>
              <a:defRPr b="0" i="0" sz="1200" u="none" cap="none" strike="noStrike">
                <a:solidFill>
                  <a:schemeClr val="dk1"/>
                </a:solidFill>
                <a:latin typeface="PT Sans"/>
                <a:ea typeface="PT Sans"/>
                <a:cs typeface="PT Sans"/>
                <a:sym typeface="PT Sans"/>
              </a:defRPr>
            </a:lvl8pPr>
            <a:lvl9pPr indent="0" lvl="8" marL="0" marR="0" rtl="0" algn="r">
              <a:spcBef>
                <a:spcPts val="0"/>
              </a:spcBef>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hyperlink" Target="http://drive.google.com/file/d/1nkSMr7-Q3yOc0IaeXwt-FXvLLPZ3IqH0/view"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drive.google.com/file/d/1nAlQPpzHubPFdxl9On1xrpLCw9eLsB1A/view" TargetMode="External"/><Relationship Id="rId5" Type="http://schemas.openxmlformats.org/officeDocument/2006/relationships/image" Target="../media/image1.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drive.google.com/open?id=1Kc_hijGXLhwMUKYZHVKSZANJLlHXtbLk&amp;authuser=0" TargetMode="External"/><Relationship Id="rId4" Type="http://schemas.openxmlformats.org/officeDocument/2006/relationships/hyperlink" Target="https://safeyoutube.net/w/4OdC" TargetMode="External"/><Relationship Id="rId5" Type="http://schemas.openxmlformats.org/officeDocument/2006/relationships/hyperlink" Target="https://www.idello.org/en" TargetMode="External"/><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80flQtS1GaZed6_p5B9dg4g6nyKha3XHaDMOWC3qnAE/copy?usp=sharing" TargetMode="External"/><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afeyoutube.net/w/WRXeb" TargetMode="External"/><Relationship Id="rId4" Type="http://schemas.openxmlformats.org/officeDocument/2006/relationships/hyperlink" Target="https://safeyoutube.net/w/2c2fb" TargetMode="External"/><Relationship Id="rId5" Type="http://schemas.openxmlformats.org/officeDocument/2006/relationships/image" Target="../media/image14.png"/><Relationship Id="rId6" Type="http://schemas.openxmlformats.org/officeDocument/2006/relationships/hyperlink" Target="http://drive.google.com/file/d/1_J4khgzRYGmflspcuptQntJ-xYCJXzQ0/view"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safeyoutube.net/w/tr2fb" TargetMode="External"/><Relationship Id="rId4" Type="http://schemas.openxmlformats.org/officeDocument/2006/relationships/hyperlink" Target="https://safeyoutube.net/w/tr2fb" TargetMode="External"/><Relationship Id="rId5" Type="http://schemas.openxmlformats.org/officeDocument/2006/relationships/hyperlink" Target="https://safeyoutube.net/w/tr2fb" TargetMode="External"/><Relationship Id="rId6" Type="http://schemas.openxmlformats.org/officeDocument/2006/relationships/image" Target="../media/image14.png"/><Relationship Id="rId7" Type="http://schemas.openxmlformats.org/officeDocument/2006/relationships/hyperlink" Target="http://drive.google.com/file/d/1TlSvgQ_XfbatqYD-hHX6Dpb54ryTjXBf/view" TargetMode="External"/><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idello.org/en/resource/9885-Nombres-De-10-A-69" TargetMode="External"/><Relationship Id="rId4" Type="http://schemas.openxmlformats.org/officeDocument/2006/relationships/image" Target="../media/image20.png"/><Relationship Id="rId5" Type="http://schemas.openxmlformats.org/officeDocument/2006/relationships/hyperlink" Target="http://drive.google.com/file/d/1KiEhsI-wJznz81taoQyIULeKqQxs_tqf/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rPr lang="en" sz="4800">
                <a:solidFill>
                  <a:srgbClr val="FFFFFF"/>
                </a:solidFill>
                <a:latin typeface="Cabin"/>
                <a:ea typeface="Cabin"/>
                <a:cs typeface="Cabin"/>
                <a:sym typeface="Cabin"/>
              </a:rPr>
              <a:t>École virtuelle TDSB</a:t>
            </a:r>
            <a:endParaRPr sz="4800">
              <a:solidFill>
                <a:srgbClr val="FFFFFF"/>
              </a:solidFill>
              <a:latin typeface="Cabin"/>
              <a:ea typeface="Cabin"/>
              <a:cs typeface="Cabin"/>
              <a:sym typeface="Cabin"/>
            </a:endParaRPr>
          </a:p>
          <a:p>
            <a:pPr indent="0" lvl="0" marL="0" rtl="0" algn="ctr">
              <a:spcBef>
                <a:spcPts val="0"/>
              </a:spcBef>
              <a:spcAft>
                <a:spcPts val="0"/>
              </a:spcAft>
              <a:buNone/>
            </a:pPr>
            <a:r>
              <a:rPr b="1" lang="en">
                <a:solidFill>
                  <a:srgbClr val="FFFFFF"/>
                </a:solidFill>
                <a:latin typeface="Cabin"/>
                <a:ea typeface="Cabin"/>
                <a:cs typeface="Cabin"/>
                <a:sym typeface="Cabin"/>
              </a:rPr>
              <a:t>Grades 5-6 Core French</a:t>
            </a:r>
            <a:endParaRPr b="1">
              <a:solidFill>
                <a:srgbClr val="FFFFFF"/>
              </a:solidFill>
              <a:latin typeface="Cabin"/>
              <a:ea typeface="Cabin"/>
              <a:cs typeface="Cabin"/>
              <a:sym typeface="Cabin"/>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bin"/>
                <a:ea typeface="Cabin"/>
                <a:cs typeface="Cabin"/>
                <a:sym typeface="Cabin"/>
              </a:rPr>
              <a:t>Jeudi le 24 septembre 2020</a:t>
            </a:r>
            <a:endParaRPr>
              <a:solidFill>
                <a:srgbClr val="FFFFFF"/>
              </a:solidFill>
              <a:latin typeface="Cabin"/>
              <a:ea typeface="Cabin"/>
              <a:cs typeface="Cabin"/>
              <a:sym typeface="Cabin"/>
            </a:endParaRPr>
          </a:p>
        </p:txBody>
      </p:sp>
      <p:pic>
        <p:nvPicPr>
          <p:cNvPr id="62" name="Google Shape;62;p14"/>
          <p:cNvPicPr preferRelativeResize="0"/>
          <p:nvPr/>
        </p:nvPicPr>
        <p:blipFill>
          <a:blip r:embed="rId3">
            <a:alphaModFix/>
          </a:blip>
          <a:stretch>
            <a:fillRect/>
          </a:stretch>
        </p:blipFill>
        <p:spPr>
          <a:xfrm>
            <a:off x="579600" y="455275"/>
            <a:ext cx="514350" cy="65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466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Mon anniversaire</a:t>
            </a:r>
            <a:endParaRPr b="1">
              <a:latin typeface="Cabin"/>
              <a:ea typeface="Cabin"/>
              <a:cs typeface="Cabin"/>
              <a:sym typeface="Cabin"/>
            </a:endParaRPr>
          </a:p>
        </p:txBody>
      </p:sp>
      <p:sp>
        <p:nvSpPr>
          <p:cNvPr id="163" name="Google Shape;16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Quand</a:t>
            </a:r>
            <a:r>
              <a:rPr b="1" lang="en"/>
              <a:t> 			   </a:t>
            </a:r>
            <a:r>
              <a:rPr lang="en"/>
              <a:t>est ton </a:t>
            </a:r>
            <a:r>
              <a:rPr b="1" lang="en"/>
              <a:t>anniversaire</a:t>
            </a:r>
            <a:r>
              <a:rPr lang="en"/>
              <a:t>?</a:t>
            </a:r>
            <a:endParaRPr/>
          </a:p>
          <a:p>
            <a:pPr indent="0" lvl="0" marL="0" rtl="0" algn="l">
              <a:spcBef>
                <a:spcPts val="1600"/>
              </a:spcBef>
              <a:spcAft>
                <a:spcPts val="0"/>
              </a:spcAft>
              <a:buNone/>
            </a:pPr>
            <a:r>
              <a:t/>
            </a:r>
            <a:endParaRPr/>
          </a:p>
          <a:p>
            <a:pPr indent="0" lvl="0" marL="0" rtl="0" algn="l">
              <a:spcBef>
                <a:spcPts val="1600"/>
              </a:spcBef>
              <a:spcAft>
                <a:spcPts val="0"/>
              </a:spcAft>
              <a:buNone/>
            </a:pPr>
            <a:r>
              <a:rPr i="1" lang="en"/>
              <a:t>Exemple: Mon anniversaire, c’est le 25 </a:t>
            </a:r>
            <a:r>
              <a:rPr i="1" lang="en">
                <a:solidFill>
                  <a:srgbClr val="0000FF"/>
                </a:solidFill>
              </a:rPr>
              <a:t>novembre</a:t>
            </a:r>
            <a:r>
              <a:rPr i="1" lang="en"/>
              <a:t>.</a:t>
            </a:r>
            <a:endParaRPr i="1"/>
          </a:p>
          <a:p>
            <a:pPr indent="0" lvl="0" marL="0" rtl="0" algn="l">
              <a:spcBef>
                <a:spcPts val="1600"/>
              </a:spcBef>
              <a:spcAft>
                <a:spcPts val="0"/>
              </a:spcAft>
              <a:buNone/>
            </a:pPr>
            <a:r>
              <a:rPr i="1" lang="en"/>
              <a:t>Practice saying when your birthday is. </a:t>
            </a:r>
            <a:endParaRPr i="1"/>
          </a:p>
          <a:p>
            <a:pPr indent="0" lvl="0" marL="0" rtl="0" algn="l">
              <a:spcBef>
                <a:spcPts val="1600"/>
              </a:spcBef>
              <a:spcAft>
                <a:spcPts val="0"/>
              </a:spcAft>
              <a:buNone/>
            </a:pPr>
            <a:r>
              <a:rPr lang="en"/>
              <a:t>Mon anniversaire, c’est le _____ ______________.</a:t>
            </a:r>
            <a:endParaRPr/>
          </a:p>
          <a:p>
            <a:pPr indent="0" lvl="0" marL="0" rtl="0" algn="l">
              <a:spcBef>
                <a:spcPts val="0"/>
              </a:spcBef>
              <a:spcAft>
                <a:spcPts val="0"/>
              </a:spcAft>
              <a:buNone/>
            </a:pPr>
            <a:r>
              <a:rPr lang="en"/>
              <a:t>						  #             mois</a:t>
            </a:r>
            <a:endParaRPr/>
          </a:p>
          <a:p>
            <a:pPr indent="0" lvl="0" marL="0" rtl="0" algn="l">
              <a:spcBef>
                <a:spcPts val="0"/>
              </a:spcBef>
              <a:spcAft>
                <a:spcPts val="0"/>
              </a:spcAft>
              <a:buNone/>
            </a:pPr>
            <a:r>
              <a:t/>
            </a:r>
            <a:endParaRPr/>
          </a:p>
          <a:p>
            <a:pPr indent="0" lvl="0" marL="457200" rtl="0" algn="l">
              <a:spcBef>
                <a:spcPts val="0"/>
              </a:spcBef>
              <a:spcAft>
                <a:spcPts val="1600"/>
              </a:spcAft>
              <a:buNone/>
            </a:pPr>
            <a:r>
              <a:rPr i="1" lang="en"/>
              <a:t>     Do you celebrate </a:t>
            </a:r>
            <a:r>
              <a:rPr b="1" lang="en"/>
              <a:t>ton anniversaire</a:t>
            </a:r>
            <a:r>
              <a:rPr i="1" lang="en"/>
              <a:t>? If so, how do you celebrate? </a:t>
            </a:r>
            <a:endParaRPr i="1"/>
          </a:p>
        </p:txBody>
      </p:sp>
      <p:pic>
        <p:nvPicPr>
          <p:cNvPr id="164" name="Google Shape;164;p23"/>
          <p:cNvPicPr preferRelativeResize="0"/>
          <p:nvPr/>
        </p:nvPicPr>
        <p:blipFill>
          <a:blip r:embed="rId3">
            <a:alphaModFix/>
          </a:blip>
          <a:stretch>
            <a:fillRect/>
          </a:stretch>
        </p:blipFill>
        <p:spPr>
          <a:xfrm>
            <a:off x="4775624" y="902049"/>
            <a:ext cx="814650" cy="814650"/>
          </a:xfrm>
          <a:prstGeom prst="rect">
            <a:avLst/>
          </a:prstGeom>
          <a:noFill/>
          <a:ln>
            <a:noFill/>
          </a:ln>
        </p:spPr>
      </p:pic>
      <p:pic>
        <p:nvPicPr>
          <p:cNvPr id="165" name="Google Shape;165;p23"/>
          <p:cNvPicPr preferRelativeResize="0"/>
          <p:nvPr/>
        </p:nvPicPr>
        <p:blipFill>
          <a:blip r:embed="rId4">
            <a:alphaModFix/>
          </a:blip>
          <a:stretch>
            <a:fillRect/>
          </a:stretch>
        </p:blipFill>
        <p:spPr>
          <a:xfrm>
            <a:off x="1348975" y="1152476"/>
            <a:ext cx="814650" cy="564236"/>
          </a:xfrm>
          <a:prstGeom prst="rect">
            <a:avLst/>
          </a:prstGeom>
          <a:noFill/>
          <a:ln>
            <a:noFill/>
          </a:ln>
        </p:spPr>
      </p:pic>
      <p:sp>
        <p:nvSpPr>
          <p:cNvPr id="166" name="Google Shape;166;p23"/>
          <p:cNvSpPr/>
          <p:nvPr/>
        </p:nvSpPr>
        <p:spPr>
          <a:xfrm>
            <a:off x="278600" y="2132400"/>
            <a:ext cx="5411400" cy="5643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5">
            <a:alphaModFix/>
          </a:blip>
          <a:stretch>
            <a:fillRect/>
          </a:stretch>
        </p:blipFill>
        <p:spPr>
          <a:xfrm>
            <a:off x="376000" y="4087167"/>
            <a:ext cx="572700" cy="585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4"/>
          <p:cNvPicPr preferRelativeResize="0"/>
          <p:nvPr/>
        </p:nvPicPr>
        <p:blipFill>
          <a:blip r:embed="rId3">
            <a:alphaModFix/>
          </a:blip>
          <a:stretch>
            <a:fillRect/>
          </a:stretch>
        </p:blipFill>
        <p:spPr>
          <a:xfrm>
            <a:off x="3516649" y="1357200"/>
            <a:ext cx="1893300" cy="2429100"/>
          </a:xfrm>
          <a:prstGeom prst="rect">
            <a:avLst/>
          </a:prstGeom>
          <a:noFill/>
          <a:ln>
            <a:noFill/>
          </a:ln>
        </p:spPr>
      </p:pic>
      <p:sp>
        <p:nvSpPr>
          <p:cNvPr id="173" name="Google Shape;173;p24"/>
          <p:cNvSpPr txBox="1"/>
          <p:nvPr/>
        </p:nvSpPr>
        <p:spPr>
          <a:xfrm>
            <a:off x="3825956" y="1851332"/>
            <a:ext cx="1274700" cy="10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Cabin"/>
                <a:ea typeface="Cabin"/>
                <a:cs typeface="Cabin"/>
                <a:sym typeface="Cabin"/>
              </a:rPr>
              <a:t>Quel âge as-tu?</a:t>
            </a:r>
            <a:endParaRPr b="1" sz="2400">
              <a:latin typeface="Cabin"/>
              <a:ea typeface="Cabin"/>
              <a:cs typeface="Cabin"/>
              <a:sym typeface="Cabin"/>
            </a:endParaRPr>
          </a:p>
        </p:txBody>
      </p:sp>
      <p:grpSp>
        <p:nvGrpSpPr>
          <p:cNvPr id="174" name="Google Shape;174;p24"/>
          <p:cNvGrpSpPr/>
          <p:nvPr/>
        </p:nvGrpSpPr>
        <p:grpSpPr>
          <a:xfrm>
            <a:off x="5640456" y="2011550"/>
            <a:ext cx="1946273" cy="1762248"/>
            <a:chOff x="6263007" y="1206745"/>
            <a:chExt cx="2565950" cy="2315700"/>
          </a:xfrm>
        </p:grpSpPr>
        <p:pic>
          <p:nvPicPr>
            <p:cNvPr id="175" name="Google Shape;175;p24"/>
            <p:cNvPicPr preferRelativeResize="0"/>
            <p:nvPr/>
          </p:nvPicPr>
          <p:blipFill>
            <a:blip r:embed="rId3">
              <a:alphaModFix/>
            </a:blip>
            <a:stretch>
              <a:fillRect/>
            </a:stretch>
          </p:blipFill>
          <p:spPr>
            <a:xfrm flipH="1">
              <a:off x="6263007" y="1206745"/>
              <a:ext cx="2565950" cy="2315700"/>
            </a:xfrm>
            <a:prstGeom prst="rect">
              <a:avLst/>
            </a:prstGeom>
            <a:noFill/>
            <a:ln>
              <a:noFill/>
            </a:ln>
          </p:spPr>
        </p:pic>
        <p:sp>
          <p:nvSpPr>
            <p:cNvPr id="176" name="Google Shape;176;p24"/>
            <p:cNvSpPr txBox="1"/>
            <p:nvPr/>
          </p:nvSpPr>
          <p:spPr>
            <a:xfrm>
              <a:off x="6650192" y="1658867"/>
              <a:ext cx="1884000" cy="10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Cabin"/>
                  <a:ea typeface="Cabin"/>
                  <a:cs typeface="Cabin"/>
                  <a:sym typeface="Cabin"/>
                </a:rPr>
                <a:t>Quand est ton anniversaire?</a:t>
              </a:r>
              <a:endParaRPr b="1" sz="1500">
                <a:latin typeface="Cabin"/>
                <a:ea typeface="Cabin"/>
                <a:cs typeface="Cabin"/>
                <a:sym typeface="Cabin"/>
              </a:endParaRPr>
            </a:p>
          </p:txBody>
        </p:sp>
      </p:grpSp>
      <p:sp>
        <p:nvSpPr>
          <p:cNvPr id="177" name="Google Shape;177;p24"/>
          <p:cNvSpPr txBox="1"/>
          <p:nvPr/>
        </p:nvSpPr>
        <p:spPr>
          <a:xfrm>
            <a:off x="445450" y="285725"/>
            <a:ext cx="8519700" cy="10389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2"/>
                </a:solidFill>
                <a:latin typeface="Cabin"/>
                <a:ea typeface="Cabin"/>
                <a:cs typeface="Cabin"/>
                <a:sym typeface="Cabin"/>
              </a:rPr>
              <a:t>Réponds à ces questions!</a:t>
            </a:r>
            <a:endParaRPr b="1" sz="1800">
              <a:solidFill>
                <a:schemeClr val="dk2"/>
              </a:solidFill>
              <a:latin typeface="Cabin"/>
              <a:ea typeface="Cabin"/>
              <a:cs typeface="Cabin"/>
              <a:sym typeface="Cabin"/>
            </a:endParaRPr>
          </a:p>
          <a:p>
            <a:pPr indent="0" lvl="0" marL="0" rtl="0" algn="ctr">
              <a:lnSpc>
                <a:spcPct val="100000"/>
              </a:lnSpc>
              <a:spcBef>
                <a:spcPts val="1600"/>
              </a:spcBef>
              <a:spcAft>
                <a:spcPts val="0"/>
              </a:spcAft>
              <a:buNone/>
            </a:pPr>
            <a:r>
              <a:rPr b="1" lang="en">
                <a:latin typeface="Cabin"/>
                <a:ea typeface="Cabin"/>
                <a:cs typeface="Cabin"/>
                <a:sym typeface="Cabin"/>
              </a:rPr>
              <a:t>Try to answer the questions to see what you remember</a:t>
            </a:r>
            <a:endParaRPr b="1">
              <a:latin typeface="Cabin"/>
              <a:ea typeface="Cabin"/>
              <a:cs typeface="Cabin"/>
              <a:sym typeface="Cabin"/>
            </a:endParaRPr>
          </a:p>
          <a:p>
            <a:pPr indent="0" lvl="0" marL="0" rtl="0" algn="l">
              <a:lnSpc>
                <a:spcPct val="100000"/>
              </a:lnSpc>
              <a:spcBef>
                <a:spcPts val="1600"/>
              </a:spcBef>
              <a:spcAft>
                <a:spcPts val="0"/>
              </a:spcAft>
              <a:buNone/>
            </a:pPr>
            <a:r>
              <a:rPr b="1" lang="en" sz="1800">
                <a:solidFill>
                  <a:schemeClr val="dk2"/>
                </a:solidFill>
                <a:latin typeface="Cabin"/>
                <a:ea typeface="Cabin"/>
                <a:cs typeface="Cabin"/>
                <a:sym typeface="Cabin"/>
              </a:rPr>
              <a:t> </a:t>
            </a:r>
            <a:endParaRPr b="1" sz="1800">
              <a:latin typeface="Cabin"/>
              <a:ea typeface="Cabin"/>
              <a:cs typeface="Cabin"/>
              <a:sym typeface="Cabin"/>
            </a:endParaRPr>
          </a:p>
        </p:txBody>
      </p:sp>
      <p:pic>
        <p:nvPicPr>
          <p:cNvPr id="178" name="Google Shape;178;p24"/>
          <p:cNvPicPr preferRelativeResize="0"/>
          <p:nvPr/>
        </p:nvPicPr>
        <p:blipFill rotWithShape="1">
          <a:blip r:embed="rId4">
            <a:alphaModFix/>
          </a:blip>
          <a:srcRect b="26513" l="19556" r="14397" t="12648"/>
          <a:stretch/>
        </p:blipFill>
        <p:spPr>
          <a:xfrm>
            <a:off x="301875" y="3172075"/>
            <a:ext cx="1377675" cy="1332825"/>
          </a:xfrm>
          <a:prstGeom prst="rect">
            <a:avLst/>
          </a:prstGeom>
          <a:noFill/>
          <a:ln>
            <a:noFill/>
          </a:ln>
        </p:spPr>
      </p:pic>
      <p:pic>
        <p:nvPicPr>
          <p:cNvPr id="179" name="Google Shape;179;p24"/>
          <p:cNvPicPr preferRelativeResize="0"/>
          <p:nvPr/>
        </p:nvPicPr>
        <p:blipFill>
          <a:blip r:embed="rId3">
            <a:alphaModFix/>
          </a:blip>
          <a:stretch>
            <a:fillRect/>
          </a:stretch>
        </p:blipFill>
        <p:spPr>
          <a:xfrm>
            <a:off x="1128475" y="1357200"/>
            <a:ext cx="1867300" cy="2027150"/>
          </a:xfrm>
          <a:prstGeom prst="rect">
            <a:avLst/>
          </a:prstGeom>
          <a:noFill/>
          <a:ln>
            <a:noFill/>
          </a:ln>
        </p:spPr>
      </p:pic>
      <p:sp>
        <p:nvSpPr>
          <p:cNvPr id="180" name="Google Shape;180;p24"/>
          <p:cNvSpPr txBox="1"/>
          <p:nvPr/>
        </p:nvSpPr>
        <p:spPr>
          <a:xfrm>
            <a:off x="1355025" y="1795875"/>
            <a:ext cx="1414200" cy="12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Cabin"/>
                <a:ea typeface="Cabin"/>
                <a:cs typeface="Cabin"/>
                <a:sym typeface="Cabin"/>
              </a:rPr>
              <a:t>Quelle est la date aujourd’hui?</a:t>
            </a:r>
            <a:endParaRPr b="1" sz="1500">
              <a:latin typeface="Cabin"/>
              <a:ea typeface="Cabin"/>
              <a:cs typeface="Cabin"/>
              <a:sym typeface="Cabin"/>
            </a:endParaRPr>
          </a:p>
        </p:txBody>
      </p:sp>
      <p:pic>
        <p:nvPicPr>
          <p:cNvPr id="181" name="Google Shape;181;p24" title="questions review.mp3">
            <a:hlinkClick r:id="rId5"/>
          </p:cNvPr>
          <p:cNvPicPr preferRelativeResize="0"/>
          <p:nvPr/>
        </p:nvPicPr>
        <p:blipFill>
          <a:blip r:embed="rId6">
            <a:alphaModFix/>
          </a:blip>
          <a:stretch>
            <a:fillRect/>
          </a:stretch>
        </p:blipFill>
        <p:spPr>
          <a:xfrm>
            <a:off x="7450150" y="351025"/>
            <a:ext cx="457200" cy="457200"/>
          </a:xfrm>
          <a:prstGeom prst="rect">
            <a:avLst/>
          </a:prstGeom>
          <a:noFill/>
          <a:ln>
            <a:noFill/>
          </a:ln>
        </p:spPr>
      </p:pic>
      <p:pic>
        <p:nvPicPr>
          <p:cNvPr id="182" name="Google Shape;182;p24"/>
          <p:cNvPicPr preferRelativeResize="0"/>
          <p:nvPr/>
        </p:nvPicPr>
        <p:blipFill rotWithShape="1">
          <a:blip r:embed="rId4">
            <a:alphaModFix/>
          </a:blip>
          <a:srcRect b="26513" l="19556" r="14397" t="12648"/>
          <a:stretch/>
        </p:blipFill>
        <p:spPr>
          <a:xfrm>
            <a:off x="7381150" y="3350100"/>
            <a:ext cx="1377675" cy="1332825"/>
          </a:xfrm>
          <a:prstGeom prst="rect">
            <a:avLst/>
          </a:prstGeom>
          <a:noFill/>
          <a:ln>
            <a:noFill/>
          </a:ln>
        </p:spPr>
      </p:pic>
      <p:pic>
        <p:nvPicPr>
          <p:cNvPr id="183" name="Google Shape;183;p24"/>
          <p:cNvPicPr preferRelativeResize="0"/>
          <p:nvPr/>
        </p:nvPicPr>
        <p:blipFill rotWithShape="1">
          <a:blip r:embed="rId4">
            <a:alphaModFix/>
          </a:blip>
          <a:srcRect b="26513" l="19556" r="14397" t="12648"/>
          <a:stretch/>
        </p:blipFill>
        <p:spPr>
          <a:xfrm>
            <a:off x="2746900" y="3716725"/>
            <a:ext cx="1377675" cy="1332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idx="1" type="body"/>
          </p:nvPr>
        </p:nvSpPr>
        <p:spPr>
          <a:xfrm>
            <a:off x="311700" y="321025"/>
            <a:ext cx="8520600" cy="26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Cabin"/>
                <a:ea typeface="Cabin"/>
                <a:cs typeface="Cabin"/>
                <a:sym typeface="Cabin"/>
              </a:rPr>
              <a:t>Do you still remember</a:t>
            </a:r>
            <a:r>
              <a:rPr b="1" lang="en">
                <a:solidFill>
                  <a:srgbClr val="434343"/>
                </a:solidFill>
                <a:latin typeface="Cabin"/>
                <a:ea typeface="Cabin"/>
                <a:cs typeface="Cabin"/>
                <a:sym typeface="Cabin"/>
              </a:rPr>
              <a:t> “Comment t’appelles-tu?”</a:t>
            </a:r>
            <a:r>
              <a:rPr lang="en">
                <a:solidFill>
                  <a:srgbClr val="434343"/>
                </a:solidFill>
                <a:latin typeface="Cabin"/>
                <a:ea typeface="Cabin"/>
                <a:cs typeface="Cabin"/>
                <a:sym typeface="Cabin"/>
              </a:rPr>
              <a:t> and  “</a:t>
            </a:r>
            <a:r>
              <a:rPr b="1" lang="en">
                <a:solidFill>
                  <a:srgbClr val="434343"/>
                </a:solidFill>
                <a:latin typeface="Cabin"/>
                <a:ea typeface="Cabin"/>
                <a:cs typeface="Cabin"/>
                <a:sym typeface="Cabin"/>
              </a:rPr>
              <a:t>Quel est ton nom?” </a:t>
            </a:r>
            <a:endParaRPr>
              <a:solidFill>
                <a:srgbClr val="434343"/>
              </a:solidFill>
              <a:latin typeface="Cabin"/>
              <a:ea typeface="Cabin"/>
              <a:cs typeface="Cabin"/>
              <a:sym typeface="Cabin"/>
            </a:endParaRPr>
          </a:p>
          <a:p>
            <a:pPr indent="0" lvl="0" marL="0" rtl="0" algn="l">
              <a:spcBef>
                <a:spcPts val="2100"/>
              </a:spcBef>
              <a:spcAft>
                <a:spcPts val="0"/>
              </a:spcAft>
              <a:buNone/>
            </a:pPr>
            <a:r>
              <a:rPr lang="en">
                <a:solidFill>
                  <a:srgbClr val="434343"/>
                </a:solidFill>
                <a:latin typeface="Cabin"/>
                <a:ea typeface="Cabin"/>
                <a:cs typeface="Cabin"/>
                <a:sym typeface="Cabin"/>
              </a:rPr>
              <a:t>Now practice answering the questions using one of the different ways in the box below (you can do this orally or you can write your answers on a piece of paper or a Google doc)</a:t>
            </a:r>
            <a:endParaRPr>
              <a:solidFill>
                <a:srgbClr val="595959"/>
              </a:solidFill>
            </a:endParaRPr>
          </a:p>
          <a:p>
            <a:pPr indent="0" lvl="0" marL="0" rtl="0" algn="l">
              <a:spcBef>
                <a:spcPts val="2100"/>
              </a:spcBef>
              <a:spcAft>
                <a:spcPts val="1600"/>
              </a:spcAft>
              <a:buNone/>
            </a:pPr>
            <a:r>
              <a:t/>
            </a:r>
            <a:endParaRPr>
              <a:latin typeface="Cabin"/>
              <a:ea typeface="Cabin"/>
              <a:cs typeface="Cabin"/>
              <a:sym typeface="Cabin"/>
            </a:endParaRPr>
          </a:p>
        </p:txBody>
      </p:sp>
      <p:sp>
        <p:nvSpPr>
          <p:cNvPr id="189" name="Google Shape;189;p25"/>
          <p:cNvSpPr txBox="1"/>
          <p:nvPr/>
        </p:nvSpPr>
        <p:spPr>
          <a:xfrm>
            <a:off x="385775" y="3081525"/>
            <a:ext cx="3686100" cy="17943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34343"/>
                </a:solidFill>
                <a:latin typeface="Cabin"/>
                <a:ea typeface="Cabin"/>
                <a:cs typeface="Cabin"/>
                <a:sym typeface="Cabin"/>
              </a:rPr>
              <a:t>Je m’appelle</a:t>
            </a:r>
            <a:r>
              <a:rPr lang="en" sz="1800">
                <a:solidFill>
                  <a:srgbClr val="434343"/>
                </a:solidFill>
                <a:latin typeface="Cabin"/>
                <a:ea typeface="Cabin"/>
                <a:cs typeface="Cabin"/>
                <a:sym typeface="Cabin"/>
              </a:rPr>
              <a:t>  _________.</a:t>
            </a:r>
            <a:endParaRPr sz="1800">
              <a:solidFill>
                <a:srgbClr val="434343"/>
              </a:solidFill>
              <a:latin typeface="Cabin"/>
              <a:ea typeface="Cabin"/>
              <a:cs typeface="Cabin"/>
              <a:sym typeface="Cabin"/>
            </a:endParaRPr>
          </a:p>
          <a:p>
            <a:pPr indent="0" lvl="0" marL="0" rtl="0" algn="ctr">
              <a:lnSpc>
                <a:spcPct val="115000"/>
              </a:lnSpc>
              <a:spcBef>
                <a:spcPts val="2100"/>
              </a:spcBef>
              <a:spcAft>
                <a:spcPts val="0"/>
              </a:spcAft>
              <a:buClr>
                <a:schemeClr val="dk1"/>
              </a:buClr>
              <a:buSzPts val="1100"/>
              <a:buFont typeface="Arial"/>
              <a:buNone/>
            </a:pPr>
            <a:r>
              <a:rPr b="1" lang="en" sz="1800">
                <a:solidFill>
                  <a:srgbClr val="434343"/>
                </a:solidFill>
                <a:latin typeface="Cabin"/>
                <a:ea typeface="Cabin"/>
                <a:cs typeface="Cabin"/>
                <a:sym typeface="Cabin"/>
              </a:rPr>
              <a:t>Mon nom est __________.</a:t>
            </a:r>
            <a:endParaRPr b="1" sz="1800">
              <a:solidFill>
                <a:srgbClr val="434343"/>
              </a:solidFill>
              <a:latin typeface="Cabin"/>
              <a:ea typeface="Cabin"/>
              <a:cs typeface="Cabin"/>
              <a:sym typeface="Cabin"/>
            </a:endParaRPr>
          </a:p>
          <a:p>
            <a:pPr indent="0" lvl="0" marL="0" rtl="0" algn="ctr">
              <a:lnSpc>
                <a:spcPct val="115000"/>
              </a:lnSpc>
              <a:spcBef>
                <a:spcPts val="2100"/>
              </a:spcBef>
              <a:spcAft>
                <a:spcPts val="2100"/>
              </a:spcAft>
              <a:buClr>
                <a:schemeClr val="dk1"/>
              </a:buClr>
              <a:buSzPts val="1100"/>
              <a:buFont typeface="Arial"/>
              <a:buNone/>
            </a:pPr>
            <a:r>
              <a:rPr b="1" lang="en" sz="1800">
                <a:solidFill>
                  <a:srgbClr val="434343"/>
                </a:solidFill>
                <a:latin typeface="Cabin"/>
                <a:ea typeface="Cabin"/>
                <a:cs typeface="Cabin"/>
                <a:sym typeface="Cabin"/>
              </a:rPr>
              <a:t>Je suis ____________.</a:t>
            </a:r>
            <a:endParaRPr b="1" sz="1800">
              <a:solidFill>
                <a:srgbClr val="434343"/>
              </a:solidFill>
              <a:latin typeface="Cabin"/>
              <a:ea typeface="Cabin"/>
              <a:cs typeface="Cabin"/>
              <a:sym typeface="Cabin"/>
            </a:endParaRPr>
          </a:p>
        </p:txBody>
      </p:sp>
      <p:sp>
        <p:nvSpPr>
          <p:cNvPr id="190" name="Google Shape;190;p25"/>
          <p:cNvSpPr txBox="1"/>
          <p:nvPr/>
        </p:nvSpPr>
        <p:spPr>
          <a:xfrm>
            <a:off x="4572000" y="3081525"/>
            <a:ext cx="3932700" cy="17943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Cabin"/>
                <a:ea typeface="Cabin"/>
                <a:cs typeface="Cabin"/>
                <a:sym typeface="Cabin"/>
              </a:rPr>
              <a:t>Do you know what your name means? </a:t>
            </a:r>
            <a:endParaRPr i="1" sz="1800">
              <a:latin typeface="Cabin"/>
              <a:ea typeface="Cabin"/>
              <a:cs typeface="Cabin"/>
              <a:sym typeface="Cabin"/>
            </a:endParaRPr>
          </a:p>
          <a:p>
            <a:pPr indent="0" lvl="0" marL="0" rtl="0" algn="l">
              <a:spcBef>
                <a:spcPts val="0"/>
              </a:spcBef>
              <a:spcAft>
                <a:spcPts val="0"/>
              </a:spcAft>
              <a:buNone/>
            </a:pPr>
            <a:r>
              <a:rPr i="1" lang="en" sz="1800">
                <a:latin typeface="Cabin"/>
                <a:ea typeface="Cabin"/>
                <a:cs typeface="Cabin"/>
                <a:sym typeface="Cabin"/>
              </a:rPr>
              <a:t>Is there a story behind your name? </a:t>
            </a:r>
            <a:endParaRPr i="1" sz="1800">
              <a:latin typeface="Cabin"/>
              <a:ea typeface="Cabin"/>
              <a:cs typeface="Cabin"/>
              <a:sym typeface="Cabin"/>
            </a:endParaRPr>
          </a:p>
          <a:p>
            <a:pPr indent="0" lvl="0" marL="0" rtl="0" algn="l">
              <a:spcBef>
                <a:spcPts val="0"/>
              </a:spcBef>
              <a:spcAft>
                <a:spcPts val="0"/>
              </a:spcAft>
              <a:buNone/>
            </a:pPr>
            <a:r>
              <a:rPr i="1" lang="en" sz="1800">
                <a:latin typeface="Cabin"/>
                <a:ea typeface="Cabin"/>
                <a:cs typeface="Cabin"/>
                <a:sym typeface="Cabin"/>
              </a:rPr>
              <a:t>What do you think about your name? </a:t>
            </a:r>
            <a:endParaRPr i="1" sz="1800">
              <a:latin typeface="Cabin"/>
              <a:ea typeface="Cabin"/>
              <a:cs typeface="Cabin"/>
              <a:sym typeface="Cabin"/>
            </a:endParaRPr>
          </a:p>
          <a:p>
            <a:pPr indent="-342900" lvl="0" marL="457200" rtl="0" algn="l">
              <a:spcBef>
                <a:spcPts val="0"/>
              </a:spcBef>
              <a:spcAft>
                <a:spcPts val="0"/>
              </a:spcAft>
              <a:buSzPts val="1800"/>
              <a:buFont typeface="Cabin"/>
              <a:buChar char="➔"/>
            </a:pPr>
            <a:r>
              <a:rPr i="1" lang="en" sz="1800">
                <a:latin typeface="Cabin"/>
                <a:ea typeface="Cabin"/>
                <a:cs typeface="Cabin"/>
                <a:sym typeface="Cabin"/>
              </a:rPr>
              <a:t>Make a visual representation of what your name means to you, such as a drawing, or loose parts.</a:t>
            </a:r>
            <a:endParaRPr i="1" sz="1800">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À la tâche!</a:t>
            </a:r>
            <a:endParaRPr b="1">
              <a:latin typeface="Cabin"/>
              <a:ea typeface="Cabin"/>
              <a:cs typeface="Cabin"/>
              <a:sym typeface="Cabin"/>
            </a:endParaRPr>
          </a:p>
        </p:txBody>
      </p:sp>
      <p:sp>
        <p:nvSpPr>
          <p:cNvPr id="196" name="Google Shape;19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Create your own emoji! How might you represent yourself in a creative way? You might choose to make it look like you, or you could create an avatar (a digital representation of yourself.)</a:t>
            </a:r>
            <a:endParaRPr i="1"/>
          </a:p>
          <a:p>
            <a:pPr indent="457200" lvl="0" marL="0" rtl="0" algn="l">
              <a:spcBef>
                <a:spcPts val="1600"/>
              </a:spcBef>
              <a:spcAft>
                <a:spcPts val="0"/>
              </a:spcAft>
              <a:buNone/>
            </a:pPr>
            <a:r>
              <a:t/>
            </a:r>
            <a:endParaRPr/>
          </a:p>
          <a:p>
            <a:pPr indent="457200" lvl="0" marL="0" rtl="0" algn="l">
              <a:spcBef>
                <a:spcPts val="1600"/>
              </a:spcBef>
              <a:spcAft>
                <a:spcPts val="0"/>
              </a:spcAft>
              <a:buNone/>
            </a:pPr>
            <a:r>
              <a:t/>
            </a:r>
            <a:endParaRPr/>
          </a:p>
          <a:p>
            <a:pPr indent="457200" lvl="0" marL="0" rtl="0" algn="l">
              <a:spcBef>
                <a:spcPts val="1600"/>
              </a:spcBef>
              <a:spcAft>
                <a:spcPts val="0"/>
              </a:spcAft>
              <a:buNone/>
            </a:pPr>
            <a:r>
              <a:t/>
            </a:r>
            <a:endParaRPr/>
          </a:p>
          <a:p>
            <a:pPr indent="0" lvl="0" marL="0" rtl="0" algn="l">
              <a:spcBef>
                <a:spcPts val="1600"/>
              </a:spcBef>
              <a:spcAft>
                <a:spcPts val="0"/>
              </a:spcAft>
              <a:buNone/>
            </a:pPr>
            <a:r>
              <a:t/>
            </a:r>
            <a:endParaRPr/>
          </a:p>
          <a:p>
            <a:pPr indent="457200" lvl="0" marL="0" rtl="0" algn="l">
              <a:spcBef>
                <a:spcPts val="1600"/>
              </a:spcBef>
              <a:spcAft>
                <a:spcPts val="1600"/>
              </a:spcAft>
              <a:buNone/>
            </a:pPr>
            <a:r>
              <a:rPr lang="en"/>
              <a:t>Écris ton nom et ton anniversaire aussi.</a:t>
            </a:r>
            <a:endParaRPr/>
          </a:p>
        </p:txBody>
      </p:sp>
      <p:pic>
        <p:nvPicPr>
          <p:cNvPr id="197" name="Google Shape;197;p26"/>
          <p:cNvPicPr preferRelativeResize="0"/>
          <p:nvPr/>
        </p:nvPicPr>
        <p:blipFill>
          <a:blip r:embed="rId3">
            <a:alphaModFix/>
          </a:blip>
          <a:stretch>
            <a:fillRect/>
          </a:stretch>
        </p:blipFill>
        <p:spPr>
          <a:xfrm>
            <a:off x="129550" y="4174300"/>
            <a:ext cx="572700" cy="572700"/>
          </a:xfrm>
          <a:prstGeom prst="rect">
            <a:avLst/>
          </a:prstGeom>
          <a:noFill/>
          <a:ln>
            <a:noFill/>
          </a:ln>
        </p:spPr>
      </p:pic>
      <p:pic>
        <p:nvPicPr>
          <p:cNvPr id="198" name="Google Shape;198;p26"/>
          <p:cNvPicPr preferRelativeResize="0"/>
          <p:nvPr/>
        </p:nvPicPr>
        <p:blipFill>
          <a:blip r:embed="rId4">
            <a:alphaModFix/>
          </a:blip>
          <a:stretch>
            <a:fillRect/>
          </a:stretch>
        </p:blipFill>
        <p:spPr>
          <a:xfrm>
            <a:off x="3190877" y="2239575"/>
            <a:ext cx="2944800" cy="198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Cabin"/>
                <a:ea typeface="Cabin"/>
                <a:cs typeface="Cabin"/>
                <a:sym typeface="Cabin"/>
              </a:rPr>
              <a:t>Bravo! À bientôt!</a:t>
            </a:r>
            <a:endParaRPr b="1" i="1" sz="2400">
              <a:latin typeface="Cabin"/>
              <a:ea typeface="Cabin"/>
              <a:cs typeface="Cabin"/>
              <a:sym typeface="Cabin"/>
            </a:endParaRPr>
          </a:p>
          <a:p>
            <a:pPr indent="0" lvl="0" marL="0" rtl="0" algn="l">
              <a:spcBef>
                <a:spcPts val="1600"/>
              </a:spcBef>
              <a:spcAft>
                <a:spcPts val="1600"/>
              </a:spcAft>
              <a:buNone/>
            </a:pPr>
            <a:r>
              <a:rPr lang="en"/>
              <a:t> </a:t>
            </a:r>
            <a:endParaRPr/>
          </a:p>
        </p:txBody>
      </p:sp>
      <p:pic>
        <p:nvPicPr>
          <p:cNvPr id="204" name="Google Shape;204;p27"/>
          <p:cNvPicPr preferRelativeResize="0"/>
          <p:nvPr/>
        </p:nvPicPr>
        <p:blipFill>
          <a:blip r:embed="rId3">
            <a:alphaModFix/>
          </a:blip>
          <a:stretch>
            <a:fillRect/>
          </a:stretch>
        </p:blipFill>
        <p:spPr>
          <a:xfrm>
            <a:off x="3500425" y="1960963"/>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41603" y="556325"/>
            <a:ext cx="8260800" cy="584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Garamond"/>
              <a:buNone/>
            </a:pPr>
            <a:r>
              <a:rPr b="1" lang="en" sz="3500">
                <a:latin typeface="Cabin"/>
                <a:ea typeface="Cabin"/>
                <a:cs typeface="Cabin"/>
                <a:sym typeface="Cabin"/>
              </a:rPr>
              <a:t>Texte reconnaissant de traités</a:t>
            </a:r>
            <a:endParaRPr b="1" sz="3500">
              <a:latin typeface="Cabin"/>
              <a:ea typeface="Cabin"/>
              <a:cs typeface="Cabin"/>
              <a:sym typeface="Cabin"/>
            </a:endParaRPr>
          </a:p>
        </p:txBody>
      </p:sp>
      <p:sp>
        <p:nvSpPr>
          <p:cNvPr id="68" name="Google Shape;68;p15"/>
          <p:cNvSpPr txBox="1"/>
          <p:nvPr/>
        </p:nvSpPr>
        <p:spPr>
          <a:xfrm>
            <a:off x="6553200" y="4686300"/>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Verdana"/>
              <a:buNone/>
            </a:pPr>
            <a:fld id="{00000000-1234-1234-1234-123412341234}" type="slidenum">
              <a:rPr b="0" i="0" lang="en" sz="1000" u="none">
                <a:solidFill>
                  <a:schemeClr val="dk1"/>
                </a:solidFill>
                <a:latin typeface="Verdana"/>
                <a:ea typeface="Verdana"/>
                <a:cs typeface="Verdana"/>
                <a:sym typeface="Verdana"/>
              </a:rPr>
              <a:t>‹#›</a:t>
            </a:fld>
            <a:endParaRPr/>
          </a:p>
        </p:txBody>
      </p:sp>
      <p:sp>
        <p:nvSpPr>
          <p:cNvPr id="69" name="Google Shape;69;p15"/>
          <p:cNvSpPr txBox="1"/>
          <p:nvPr/>
        </p:nvSpPr>
        <p:spPr>
          <a:xfrm>
            <a:off x="457200" y="1415550"/>
            <a:ext cx="8001000" cy="2147100"/>
          </a:xfrm>
          <a:prstGeom prst="rect">
            <a:avLst/>
          </a:prstGeom>
          <a:noFill/>
          <a:ln>
            <a:noFill/>
          </a:ln>
        </p:spPr>
        <p:txBody>
          <a:bodyPr anchorCtr="0" anchor="ctr" bIns="91425" lIns="91425" spcFirstLastPara="1" rIns="91425" wrap="square" tIns="91425">
            <a:noAutofit/>
          </a:bodyPr>
          <a:lstStyle/>
          <a:p>
            <a:pPr indent="0" lvl="0" marL="0" rtl="0" algn="ctr">
              <a:spcBef>
                <a:spcPts val="480"/>
              </a:spcBef>
              <a:spcAft>
                <a:spcPts val="0"/>
              </a:spcAft>
              <a:buClr>
                <a:schemeClr val="dk1"/>
              </a:buClr>
              <a:buSzPts val="1100"/>
              <a:buFont typeface="Arial"/>
              <a:buNone/>
            </a:pPr>
            <a:r>
              <a:rPr lang="en" sz="2200">
                <a:latin typeface="Cabin"/>
                <a:ea typeface="Cabin"/>
                <a:cs typeface="Cabin"/>
                <a:sym typeface="Cabin"/>
              </a:rPr>
              <a:t>Nous reconnaissons que nous sommes accueillis sur les terres des Mississaugas des Anichinabés, de la Confédération Haudenosaunee et du Wendat. Nous voulons également reconnaître la pérennité de la présence des Premières Nations, du Métis et du Inuit.</a:t>
            </a:r>
            <a:endParaRPr sz="2200">
              <a:latin typeface="Cabin"/>
              <a:ea typeface="Cabin"/>
              <a:cs typeface="Cabin"/>
              <a:sym typeface="Cabin"/>
            </a:endParaRPr>
          </a:p>
        </p:txBody>
      </p:sp>
      <p:pic>
        <p:nvPicPr>
          <p:cNvPr id="70" name="Google Shape;70;p15"/>
          <p:cNvPicPr preferRelativeResize="0"/>
          <p:nvPr/>
        </p:nvPicPr>
        <p:blipFill rotWithShape="1">
          <a:blip r:embed="rId3">
            <a:alphaModFix/>
          </a:blip>
          <a:srcRect b="0" l="0" r="0" t="0"/>
          <a:stretch/>
        </p:blipFill>
        <p:spPr>
          <a:xfrm>
            <a:off x="3795375" y="3461477"/>
            <a:ext cx="1285550" cy="1285550"/>
          </a:xfrm>
          <a:prstGeom prst="rect">
            <a:avLst/>
          </a:prstGeom>
          <a:noFill/>
          <a:ln>
            <a:noFill/>
          </a:ln>
        </p:spPr>
      </p:pic>
      <p:pic>
        <p:nvPicPr>
          <p:cNvPr id="71" name="Google Shape;71;p15" title="Texte reconnaissant les traites.mp3">
            <a:hlinkClick r:id="rId4"/>
          </p:cNvPr>
          <p:cNvPicPr preferRelativeResize="0"/>
          <p:nvPr/>
        </p:nvPicPr>
        <p:blipFill>
          <a:blip r:embed="rId5">
            <a:alphaModFix/>
          </a:blip>
          <a:stretch>
            <a:fillRect/>
          </a:stretch>
        </p:blipFill>
        <p:spPr>
          <a:xfrm>
            <a:off x="8290375" y="190725"/>
            <a:ext cx="457200" cy="457200"/>
          </a:xfrm>
          <a:prstGeom prst="rect">
            <a:avLst/>
          </a:prstGeom>
          <a:noFill/>
          <a:ln>
            <a:noFill/>
          </a:ln>
        </p:spPr>
      </p:pic>
      <p:pic>
        <p:nvPicPr>
          <p:cNvPr id="72" name="Google Shape;72;p15"/>
          <p:cNvPicPr preferRelativeResize="0"/>
          <p:nvPr/>
        </p:nvPicPr>
        <p:blipFill>
          <a:blip r:embed="rId6">
            <a:alphaModFix/>
          </a:blip>
          <a:stretch>
            <a:fillRect/>
          </a:stretch>
        </p:blipFill>
        <p:spPr>
          <a:xfrm>
            <a:off x="8194699" y="4390624"/>
            <a:ext cx="766750" cy="70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Offers free French-language educational videos, digital books, apps and games to engage K-12 children in their second language learning</a:t>
            </a:r>
            <a:endParaRPr>
              <a:solidFill>
                <a:schemeClr val="accent2"/>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Subtitles available (</a:t>
            </a:r>
            <a:r>
              <a:rPr b="1" lang="en">
                <a:solidFill>
                  <a:schemeClr val="accent2"/>
                </a:solidFill>
                <a:latin typeface="Cabin"/>
                <a:ea typeface="Cabin"/>
                <a:cs typeface="Cabin"/>
                <a:sym typeface="Cabin"/>
              </a:rPr>
              <a:t>use of French subtitles is suggested</a:t>
            </a:r>
            <a:r>
              <a:rPr lang="en">
                <a:solidFill>
                  <a:schemeClr val="accent2"/>
                </a:solidFill>
                <a:latin typeface="Cabin"/>
                <a:ea typeface="Cabin"/>
                <a:cs typeface="Cabin"/>
                <a:sym typeface="Cabin"/>
              </a:rPr>
              <a:t>)</a:t>
            </a:r>
            <a:endParaRPr>
              <a:solidFill>
                <a:schemeClr val="dk1"/>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3">
                  <a:extLst>
                    <a:ext uri="{A12FA001-AC4F-418D-AE19-62706E023703}">
                      <ahyp:hlinkClr val="tx"/>
                    </a:ext>
                  </a:extLst>
                </a:hlinkClick>
              </a:rPr>
              <a:t>How to create an Idello account (parents and students)</a:t>
            </a:r>
            <a:endParaRPr u="sng">
              <a:solidFill>
                <a:srgbClr val="4A86E8"/>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4">
                  <a:extLst>
                    <a:ext uri="{A12FA001-AC4F-418D-AE19-62706E023703}">
                      <ahyp:hlinkClr val="tx"/>
                    </a:ext>
                  </a:extLst>
                </a:hlinkClick>
              </a:rPr>
              <a:t>IDÉLLO : Video Tutorial for Parents &amp; Students on how to create an account</a:t>
            </a:r>
            <a:endParaRPr sz="2500">
              <a:solidFill>
                <a:srgbClr val="4A86E8"/>
              </a:solidFill>
              <a:latin typeface="Cabin"/>
              <a:ea typeface="Cabin"/>
              <a:cs typeface="Cabin"/>
              <a:sym typeface="Cabin"/>
            </a:endParaRPr>
          </a:p>
        </p:txBody>
      </p:sp>
      <p:pic>
        <p:nvPicPr>
          <p:cNvPr id="78" name="Google Shape;78;p16">
            <a:hlinkClick r:id="rId5"/>
          </p:cNvPr>
          <p:cNvPicPr preferRelativeResize="0"/>
          <p:nvPr/>
        </p:nvPicPr>
        <p:blipFill>
          <a:blip r:embed="rId6">
            <a:alphaModFix/>
          </a:blip>
          <a:stretch>
            <a:fillRect/>
          </a:stretch>
        </p:blipFill>
        <p:spPr>
          <a:xfrm>
            <a:off x="1612525" y="830075"/>
            <a:ext cx="1143000" cy="1133475"/>
          </a:xfrm>
          <a:prstGeom prst="rect">
            <a:avLst/>
          </a:prstGeom>
          <a:noFill/>
          <a:ln>
            <a:noFill/>
          </a:ln>
        </p:spPr>
      </p:pic>
      <p:sp>
        <p:nvSpPr>
          <p:cNvPr id="79" name="Google Shape;79;p16"/>
          <p:cNvSpPr txBox="1"/>
          <p:nvPr>
            <p:ph idx="1" type="subTitle"/>
          </p:nvPr>
        </p:nvSpPr>
        <p:spPr>
          <a:xfrm>
            <a:off x="265500" y="2269675"/>
            <a:ext cx="4045200" cy="183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bin"/>
                <a:ea typeface="Cabin"/>
                <a:cs typeface="Cabin"/>
                <a:sym typeface="Cabin"/>
              </a:rPr>
              <a:t>In order to access some resources that you will be using in class, it will be useful to have an account with Idello. If you don’t already have one, please take some time to set one up with the help of an adult. </a:t>
            </a:r>
            <a:endParaRPr sz="1800">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sz="1800">
              <a:solidFill>
                <a:schemeClr val="dk1"/>
              </a:solidFill>
              <a:latin typeface="Cabin"/>
              <a:ea typeface="Cabin"/>
              <a:cs typeface="Cabin"/>
              <a:sym typeface="Cabin"/>
            </a:endParaRPr>
          </a:p>
        </p:txBody>
      </p:sp>
      <p:pic>
        <p:nvPicPr>
          <p:cNvPr id="80" name="Google Shape;80;p16"/>
          <p:cNvPicPr preferRelativeResize="0"/>
          <p:nvPr/>
        </p:nvPicPr>
        <p:blipFill>
          <a:blip r:embed="rId7">
            <a:alphaModFix/>
          </a:blip>
          <a:stretch>
            <a:fillRect/>
          </a:stretch>
        </p:blipFill>
        <p:spPr>
          <a:xfrm>
            <a:off x="4721149" y="4469012"/>
            <a:ext cx="766750" cy="701525"/>
          </a:xfrm>
          <a:prstGeom prst="rect">
            <a:avLst/>
          </a:prstGeom>
          <a:noFill/>
          <a:ln>
            <a:noFill/>
          </a:ln>
        </p:spPr>
      </p:pic>
      <p:sp>
        <p:nvSpPr>
          <p:cNvPr id="81" name="Google Shape;81;p16"/>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82" name="Google Shape;82;p16"/>
          <p:cNvPicPr preferRelativeResize="0"/>
          <p:nvPr/>
        </p:nvPicPr>
        <p:blipFill>
          <a:blip r:embed="rId8">
            <a:alphaModFix/>
          </a:blip>
          <a:stretch>
            <a:fillRect/>
          </a:stretch>
        </p:blipFill>
        <p:spPr>
          <a:xfrm>
            <a:off x="6489500" y="4603175"/>
            <a:ext cx="423288" cy="423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French subtitles</a:t>
            </a:r>
            <a:endParaRPr b="1">
              <a:latin typeface="Cabin"/>
              <a:ea typeface="Cabin"/>
              <a:cs typeface="Cabin"/>
              <a:sym typeface="Cabin"/>
            </a:endParaRPr>
          </a:p>
        </p:txBody>
      </p:sp>
      <p:sp>
        <p:nvSpPr>
          <p:cNvPr id="88" name="Google Shape;88;p17"/>
          <p:cNvSpPr txBox="1"/>
          <p:nvPr>
            <p:ph idx="1" type="body"/>
          </p:nvPr>
        </p:nvSpPr>
        <p:spPr>
          <a:xfrm>
            <a:off x="192875" y="1152475"/>
            <a:ext cx="3236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It’s a good idea to play the French subtitles while you watch a video. You might recognize some words and you can make a connection between the sounds and the words.</a:t>
            </a:r>
            <a:endParaRPr>
              <a:latin typeface="Cabin"/>
              <a:ea typeface="Cabin"/>
              <a:cs typeface="Cabin"/>
              <a:sym typeface="Cabin"/>
            </a:endParaRPr>
          </a:p>
          <a:p>
            <a:pPr indent="0" lvl="0" marL="0" rtl="0" algn="l">
              <a:spcBef>
                <a:spcPts val="1600"/>
              </a:spcBef>
              <a:spcAft>
                <a:spcPts val="1600"/>
              </a:spcAft>
              <a:buNone/>
            </a:pPr>
            <a:r>
              <a:rPr lang="en">
                <a:latin typeface="Cabin"/>
                <a:ea typeface="Cabin"/>
                <a:cs typeface="Cabin"/>
                <a:sym typeface="Cabin"/>
              </a:rPr>
              <a:t>To turn on the subtitles, start a video. Then, click on the button and then click on “Sub-titles” like you see in this screenshot.</a:t>
            </a:r>
            <a:endParaRPr>
              <a:latin typeface="Cabin"/>
              <a:ea typeface="Cabin"/>
              <a:cs typeface="Cabin"/>
              <a:sym typeface="Cabin"/>
            </a:endParaRPr>
          </a:p>
        </p:txBody>
      </p:sp>
      <p:pic>
        <p:nvPicPr>
          <p:cNvPr id="89" name="Google Shape;89;p17"/>
          <p:cNvPicPr preferRelativeResize="0"/>
          <p:nvPr/>
        </p:nvPicPr>
        <p:blipFill>
          <a:blip r:embed="rId3">
            <a:alphaModFix/>
          </a:blip>
          <a:stretch>
            <a:fillRect/>
          </a:stretch>
        </p:blipFill>
        <p:spPr>
          <a:xfrm>
            <a:off x="3820150" y="1202550"/>
            <a:ext cx="5012150" cy="282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26128" y="457200"/>
            <a:ext cx="8260800" cy="7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bin"/>
                <a:ea typeface="Cabin"/>
                <a:cs typeface="Cabin"/>
                <a:sym typeface="Cabin"/>
              </a:rPr>
              <a:t>Please note...</a:t>
            </a:r>
            <a:endParaRPr b="1">
              <a:latin typeface="Cabin"/>
              <a:ea typeface="Cabin"/>
              <a:cs typeface="Cabin"/>
              <a:sym typeface="Cabin"/>
            </a:endParaRPr>
          </a:p>
        </p:txBody>
      </p:sp>
      <p:sp>
        <p:nvSpPr>
          <p:cNvPr id="95" name="Google Shape;95;p18"/>
          <p:cNvSpPr txBox="1"/>
          <p:nvPr>
            <p:ph idx="1" type="body"/>
          </p:nvPr>
        </p:nvSpPr>
        <p:spPr>
          <a:xfrm>
            <a:off x="457200" y="1314451"/>
            <a:ext cx="8229600" cy="32004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latin typeface="Cabin"/>
                <a:ea typeface="Cabin"/>
                <a:cs typeface="Cabin"/>
                <a:sym typeface="Cabin"/>
              </a:rPr>
              <a:t>For all documents, students can make their own copy so they may type and edit directly in their copy. Students may also choose to use a piece of paper and record their work if they prefer.</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rPr lang="en">
                <a:latin typeface="Cabin"/>
                <a:ea typeface="Cabin"/>
                <a:cs typeface="Cabin"/>
                <a:sym typeface="Cabin"/>
              </a:rPr>
              <a:t>Merci!</a:t>
            </a:r>
            <a:endParaRPr>
              <a:latin typeface="Cabin"/>
              <a:ea typeface="Cabin"/>
              <a:cs typeface="Cabin"/>
              <a:sym typeface="Cabin"/>
            </a:endParaRPr>
          </a:p>
        </p:txBody>
      </p:sp>
      <p:grpSp>
        <p:nvGrpSpPr>
          <p:cNvPr id="96" name="Google Shape;96;p18"/>
          <p:cNvGrpSpPr/>
          <p:nvPr/>
        </p:nvGrpSpPr>
        <p:grpSpPr>
          <a:xfrm>
            <a:off x="4721149" y="4240412"/>
            <a:ext cx="4111151" cy="786063"/>
            <a:chOff x="4721149" y="4240412"/>
            <a:chExt cx="4111151" cy="786063"/>
          </a:xfrm>
        </p:grpSpPr>
        <p:pic>
          <p:nvPicPr>
            <p:cNvPr id="97" name="Google Shape;97;p18"/>
            <p:cNvPicPr preferRelativeResize="0"/>
            <p:nvPr/>
          </p:nvPicPr>
          <p:blipFill>
            <a:blip r:embed="rId3">
              <a:alphaModFix/>
            </a:blip>
            <a:stretch>
              <a:fillRect/>
            </a:stretch>
          </p:blipFill>
          <p:spPr>
            <a:xfrm>
              <a:off x="4721149" y="4240412"/>
              <a:ext cx="766750" cy="701525"/>
            </a:xfrm>
            <a:prstGeom prst="rect">
              <a:avLst/>
            </a:prstGeom>
            <a:noFill/>
            <a:ln>
              <a:noFill/>
            </a:ln>
          </p:spPr>
        </p:pic>
        <p:sp>
          <p:nvSpPr>
            <p:cNvPr id="98" name="Google Shape;98;p18"/>
            <p:cNvSpPr txBox="1"/>
            <p:nvPr/>
          </p:nvSpPr>
          <p:spPr>
            <a:xfrm>
              <a:off x="5564100" y="44408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99" name="Google Shape;99;p18"/>
            <p:cNvPicPr preferRelativeResize="0"/>
            <p:nvPr/>
          </p:nvPicPr>
          <p:blipFill>
            <a:blip r:embed="rId4">
              <a:alphaModFix/>
            </a:blip>
            <a:stretch>
              <a:fillRect/>
            </a:stretch>
          </p:blipFill>
          <p:spPr>
            <a:xfrm>
              <a:off x="6478800" y="4440875"/>
              <a:ext cx="423288" cy="42328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Bonjour!</a:t>
            </a:r>
            <a:endParaRPr>
              <a:latin typeface="Cabin"/>
              <a:ea typeface="Cabin"/>
              <a:cs typeface="Cabin"/>
              <a:sym typeface="Cabin"/>
            </a:endParaRPr>
          </a:p>
        </p:txBody>
      </p:sp>
      <p:sp>
        <p:nvSpPr>
          <p:cNvPr id="105" name="Google Shape;105;p19"/>
          <p:cNvSpPr txBox="1"/>
          <p:nvPr>
            <p:ph idx="1" type="body"/>
          </p:nvPr>
        </p:nvSpPr>
        <p:spPr>
          <a:xfrm>
            <a:off x="311700" y="1017725"/>
            <a:ext cx="8520600" cy="4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Cabin"/>
                <a:ea typeface="Cabin"/>
                <a:cs typeface="Cabin"/>
                <a:sym typeface="Cabin"/>
              </a:rPr>
              <a:t>Bonjour!                    </a:t>
            </a:r>
            <a:r>
              <a:rPr lang="en">
                <a:solidFill>
                  <a:srgbClr val="FF0000"/>
                </a:solidFill>
                <a:latin typeface="Cabin"/>
                <a:ea typeface="Cabin"/>
                <a:cs typeface="Cabin"/>
                <a:sym typeface="Cabin"/>
              </a:rPr>
              <a:t>B</a:t>
            </a:r>
            <a:r>
              <a:rPr lang="en">
                <a:solidFill>
                  <a:srgbClr val="0000FF"/>
                </a:solidFill>
                <a:latin typeface="Cabin"/>
                <a:ea typeface="Cabin"/>
                <a:cs typeface="Cabin"/>
                <a:sym typeface="Cabin"/>
              </a:rPr>
              <a:t>i</a:t>
            </a:r>
            <a:r>
              <a:rPr lang="en">
                <a:solidFill>
                  <a:srgbClr val="FF00FF"/>
                </a:solidFill>
                <a:latin typeface="Cabin"/>
                <a:ea typeface="Cabin"/>
                <a:cs typeface="Cabin"/>
                <a:sym typeface="Cabin"/>
              </a:rPr>
              <a:t>e</a:t>
            </a:r>
            <a:r>
              <a:rPr lang="en">
                <a:solidFill>
                  <a:srgbClr val="38761D"/>
                </a:solidFill>
                <a:latin typeface="Cabin"/>
                <a:ea typeface="Cabin"/>
                <a:cs typeface="Cabin"/>
                <a:sym typeface="Cabin"/>
              </a:rPr>
              <a:t>n</a:t>
            </a:r>
            <a:r>
              <a:rPr lang="en">
                <a:solidFill>
                  <a:srgbClr val="B45F06"/>
                </a:solidFill>
                <a:latin typeface="Cabin"/>
                <a:ea typeface="Cabin"/>
                <a:cs typeface="Cabin"/>
                <a:sym typeface="Cabin"/>
              </a:rPr>
              <a:t>v</a:t>
            </a:r>
            <a:r>
              <a:rPr lang="en">
                <a:solidFill>
                  <a:schemeClr val="accent5"/>
                </a:solidFill>
                <a:latin typeface="Cabin"/>
                <a:ea typeface="Cabin"/>
                <a:cs typeface="Cabin"/>
                <a:sym typeface="Cabin"/>
              </a:rPr>
              <a:t>e</a:t>
            </a:r>
            <a:r>
              <a:rPr lang="en">
                <a:solidFill>
                  <a:srgbClr val="20124D"/>
                </a:solidFill>
                <a:latin typeface="Cabin"/>
                <a:ea typeface="Cabin"/>
                <a:cs typeface="Cabin"/>
                <a:sym typeface="Cabin"/>
              </a:rPr>
              <a:t>n</a:t>
            </a:r>
            <a:r>
              <a:rPr lang="en">
                <a:solidFill>
                  <a:srgbClr val="9900FF"/>
                </a:solidFill>
                <a:latin typeface="Cabin"/>
                <a:ea typeface="Cabin"/>
                <a:cs typeface="Cabin"/>
                <a:sym typeface="Cabin"/>
              </a:rPr>
              <a:t>u</a:t>
            </a:r>
            <a:r>
              <a:rPr lang="en">
                <a:solidFill>
                  <a:srgbClr val="FF9900"/>
                </a:solidFill>
                <a:latin typeface="Cabin"/>
                <a:ea typeface="Cabin"/>
                <a:cs typeface="Cabin"/>
                <a:sym typeface="Cabin"/>
              </a:rPr>
              <a:t>e</a:t>
            </a:r>
            <a:r>
              <a:rPr lang="en">
                <a:latin typeface="Cabin"/>
                <a:ea typeface="Cabin"/>
                <a:cs typeface="Cabin"/>
                <a:sym typeface="Cabin"/>
              </a:rPr>
              <a:t>  à la classe de français Cadre! </a:t>
            </a:r>
            <a:endParaRPr>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i="1" lang="en">
                <a:latin typeface="Cabin"/>
                <a:ea typeface="Cabin"/>
                <a:cs typeface="Cabin"/>
                <a:sym typeface="Cabin"/>
              </a:rPr>
              <a:t>Today is the </a:t>
            </a:r>
            <a:r>
              <a:rPr b="1" i="1" lang="en">
                <a:latin typeface="Cabin"/>
                <a:ea typeface="Cabin"/>
                <a:cs typeface="Cabin"/>
                <a:sym typeface="Cabin"/>
              </a:rPr>
              <a:t>jeudi</a:t>
            </a:r>
            <a:r>
              <a:rPr i="1" lang="en">
                <a:latin typeface="Cabin"/>
                <a:ea typeface="Cabin"/>
                <a:cs typeface="Cabin"/>
                <a:sym typeface="Cabin"/>
              </a:rPr>
              <a:t>, and it is the </a:t>
            </a:r>
            <a:r>
              <a:rPr b="1" i="1" lang="en">
                <a:latin typeface="Cabin"/>
                <a:ea typeface="Cabin"/>
                <a:cs typeface="Cabin"/>
                <a:sym typeface="Cabin"/>
              </a:rPr>
              <a:t>3rd</a:t>
            </a:r>
            <a:r>
              <a:rPr i="1" lang="en">
                <a:latin typeface="Cabin"/>
                <a:ea typeface="Cabin"/>
                <a:cs typeface="Cabin"/>
                <a:sym typeface="Cabin"/>
              </a:rPr>
              <a:t> day of Core French (“</a:t>
            </a:r>
            <a:r>
              <a:rPr b="1" lang="en">
                <a:latin typeface="Cabin"/>
                <a:ea typeface="Cabin"/>
                <a:cs typeface="Cabin"/>
                <a:sym typeface="Cabin"/>
              </a:rPr>
              <a:t>le français cadre</a:t>
            </a:r>
            <a:r>
              <a:rPr b="1" i="1" lang="en">
                <a:latin typeface="Cabin"/>
                <a:ea typeface="Cabin"/>
                <a:cs typeface="Cabin"/>
                <a:sym typeface="Cabin"/>
              </a:rPr>
              <a:t>”</a:t>
            </a:r>
            <a:r>
              <a:rPr i="1" lang="en">
                <a:latin typeface="Cabin"/>
                <a:ea typeface="Cabin"/>
                <a:cs typeface="Cabin"/>
                <a:sym typeface="Cabin"/>
              </a:rPr>
              <a:t>) in the TDSB Virtual School.  </a:t>
            </a:r>
            <a:endParaRPr i="1">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lang="en">
                <a:solidFill>
                  <a:srgbClr val="434343"/>
                </a:solidFill>
                <a:latin typeface="Cabin"/>
                <a:ea typeface="Cabin"/>
                <a:cs typeface="Cabin"/>
                <a:sym typeface="Cabin"/>
              </a:rPr>
              <a:t>Do you remember what you learned yesterday? Take a moment to reflect. </a:t>
            </a:r>
            <a:endParaRPr>
              <a:solidFill>
                <a:srgbClr val="434343"/>
              </a:solidFill>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lang="en">
                <a:solidFill>
                  <a:srgbClr val="434343"/>
                </a:solidFill>
                <a:latin typeface="Cabin"/>
                <a:ea typeface="Cabin"/>
                <a:cs typeface="Cabin"/>
                <a:sym typeface="Cabin"/>
              </a:rPr>
              <a:t>Today you will review some of the things you learned in grade(s) </a:t>
            </a:r>
            <a:r>
              <a:rPr b="1" lang="en">
                <a:solidFill>
                  <a:srgbClr val="434343"/>
                </a:solidFill>
                <a:latin typeface="Cabin"/>
                <a:ea typeface="Cabin"/>
                <a:cs typeface="Cabin"/>
                <a:sym typeface="Cabin"/>
              </a:rPr>
              <a:t>4/5</a:t>
            </a:r>
            <a:r>
              <a:rPr lang="en">
                <a:solidFill>
                  <a:srgbClr val="434343"/>
                </a:solidFill>
                <a:latin typeface="Cabin"/>
                <a:ea typeface="Cabin"/>
                <a:cs typeface="Cabin"/>
                <a:sym typeface="Cabin"/>
              </a:rPr>
              <a:t> (the days of the week, the months of the year and numbers). You can find all of this in </a:t>
            </a:r>
            <a:r>
              <a:rPr lang="en" u="sng">
                <a:solidFill>
                  <a:schemeClr val="accent5"/>
                </a:solidFill>
                <a:latin typeface="Cabin"/>
                <a:ea typeface="Cabin"/>
                <a:cs typeface="Cabin"/>
                <a:sym typeface="Cabin"/>
                <a:hlinkClick r:id="rId3">
                  <a:extLst>
                    <a:ext uri="{A12FA001-AC4F-418D-AE19-62706E023703}">
                      <ahyp:hlinkClr val="tx"/>
                    </a:ext>
                  </a:extLst>
                </a:hlinkClick>
              </a:rPr>
              <a:t>Dictionnaire de base</a:t>
            </a:r>
            <a:r>
              <a:rPr i="1" lang="en">
                <a:latin typeface="Cabin"/>
                <a:ea typeface="Cabin"/>
                <a:cs typeface="Cabin"/>
                <a:sym typeface="Cabin"/>
              </a:rPr>
              <a:t> </a:t>
            </a:r>
            <a:r>
              <a:rPr lang="en">
                <a:solidFill>
                  <a:srgbClr val="434343"/>
                </a:solidFill>
                <a:latin typeface="Cabin"/>
                <a:ea typeface="Cabin"/>
                <a:cs typeface="Cabin"/>
                <a:sym typeface="Cabin"/>
              </a:rPr>
              <a:t>as well. </a:t>
            </a:r>
            <a:endParaRPr>
              <a:solidFill>
                <a:srgbClr val="595959"/>
              </a:solidFill>
              <a:latin typeface="Cabin"/>
              <a:ea typeface="Cabin"/>
              <a:cs typeface="Cabin"/>
              <a:sym typeface="Cabin"/>
            </a:endParaRPr>
          </a:p>
          <a:p>
            <a:pPr indent="0" lvl="0" marL="0" rtl="0" algn="l">
              <a:lnSpc>
                <a:spcPct val="100000"/>
              </a:lnSpc>
              <a:spcBef>
                <a:spcPts val="1600"/>
              </a:spcBef>
              <a:spcAft>
                <a:spcPts val="0"/>
              </a:spcAft>
              <a:buNone/>
            </a:pPr>
            <a:r>
              <a:t/>
            </a:r>
            <a:endParaRPr>
              <a:solidFill>
                <a:srgbClr val="595959"/>
              </a:solidFill>
              <a:latin typeface="Cabin"/>
              <a:ea typeface="Cabin"/>
              <a:cs typeface="Cabin"/>
              <a:sym typeface="Cabin"/>
            </a:endParaRPr>
          </a:p>
          <a:p>
            <a:pPr indent="0" lvl="0" marL="0" rtl="0" algn="l">
              <a:lnSpc>
                <a:spcPct val="100000"/>
              </a:lnSpc>
              <a:spcBef>
                <a:spcPts val="0"/>
              </a:spcBef>
              <a:spcAft>
                <a:spcPts val="0"/>
              </a:spcAft>
              <a:buNone/>
            </a:pPr>
            <a:r>
              <a:t/>
            </a:r>
            <a:endParaRPr>
              <a:solidFill>
                <a:srgbClr val="595959"/>
              </a:solidFill>
              <a:latin typeface="Cabin"/>
              <a:ea typeface="Cabin"/>
              <a:cs typeface="Cabin"/>
              <a:sym typeface="Cabin"/>
            </a:endParaRPr>
          </a:p>
          <a:p>
            <a:pPr indent="0" lvl="0" marL="0" rtl="0" algn="l">
              <a:spcBef>
                <a:spcPts val="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2100"/>
              </a:spcAft>
              <a:buNone/>
            </a:pPr>
            <a:r>
              <a:t/>
            </a:r>
            <a:endParaRPr b="1" i="1">
              <a:latin typeface="Cabin"/>
              <a:ea typeface="Cabin"/>
              <a:cs typeface="Cabin"/>
              <a:sym typeface="Cabin"/>
            </a:endParaRPr>
          </a:p>
        </p:txBody>
      </p:sp>
      <p:pic>
        <p:nvPicPr>
          <p:cNvPr id="106" name="Google Shape;106;p19"/>
          <p:cNvPicPr preferRelativeResize="0"/>
          <p:nvPr/>
        </p:nvPicPr>
        <p:blipFill>
          <a:blip r:embed="rId4">
            <a:alphaModFix/>
          </a:blip>
          <a:stretch>
            <a:fillRect/>
          </a:stretch>
        </p:blipFill>
        <p:spPr>
          <a:xfrm>
            <a:off x="1421600" y="1017723"/>
            <a:ext cx="572700" cy="572700"/>
          </a:xfrm>
          <a:prstGeom prst="rect">
            <a:avLst/>
          </a:prstGeom>
          <a:noFill/>
          <a:ln>
            <a:noFill/>
          </a:ln>
        </p:spPr>
      </p:pic>
      <p:pic>
        <p:nvPicPr>
          <p:cNvPr id="107" name="Google Shape;107;p19"/>
          <p:cNvPicPr preferRelativeResize="0"/>
          <p:nvPr/>
        </p:nvPicPr>
        <p:blipFill>
          <a:blip r:embed="rId5">
            <a:alphaModFix/>
          </a:blip>
          <a:stretch>
            <a:fillRect/>
          </a:stretch>
        </p:blipFill>
        <p:spPr>
          <a:xfrm>
            <a:off x="6489500" y="4298375"/>
            <a:ext cx="423288" cy="423288"/>
          </a:xfrm>
          <a:prstGeom prst="rect">
            <a:avLst/>
          </a:prstGeom>
          <a:noFill/>
          <a:ln>
            <a:noFill/>
          </a:ln>
        </p:spPr>
      </p:pic>
      <p:pic>
        <p:nvPicPr>
          <p:cNvPr id="108" name="Google Shape;108;p19"/>
          <p:cNvPicPr preferRelativeResize="0"/>
          <p:nvPr/>
        </p:nvPicPr>
        <p:blipFill>
          <a:blip r:embed="rId6">
            <a:alphaModFix/>
          </a:blip>
          <a:stretch>
            <a:fillRect/>
          </a:stretch>
        </p:blipFill>
        <p:spPr>
          <a:xfrm>
            <a:off x="4721149" y="4164212"/>
            <a:ext cx="766750" cy="701525"/>
          </a:xfrm>
          <a:prstGeom prst="rect">
            <a:avLst/>
          </a:prstGeom>
          <a:noFill/>
          <a:ln>
            <a:noFill/>
          </a:ln>
        </p:spPr>
      </p:pic>
      <p:sp>
        <p:nvSpPr>
          <p:cNvPr id="109" name="Google Shape;109;p19"/>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110" name="Google Shape;110;p19"/>
          <p:cNvPicPr preferRelativeResize="0"/>
          <p:nvPr/>
        </p:nvPicPr>
        <p:blipFill>
          <a:blip r:embed="rId7">
            <a:alphaModFix/>
          </a:blip>
          <a:stretch>
            <a:fillRect/>
          </a:stretch>
        </p:blipFill>
        <p:spPr>
          <a:xfrm>
            <a:off x="6489500" y="4298375"/>
            <a:ext cx="423288" cy="423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214175" y="147775"/>
            <a:ext cx="4045200" cy="55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800">
                <a:solidFill>
                  <a:srgbClr val="38761D"/>
                </a:solidFill>
                <a:latin typeface="Cabin"/>
                <a:ea typeface="Cabin"/>
                <a:cs typeface="Cabin"/>
                <a:sym typeface="Cabin"/>
              </a:rPr>
              <a:t>Les jours de la semaine</a:t>
            </a:r>
            <a:endParaRPr b="1" sz="2800">
              <a:solidFill>
                <a:srgbClr val="38761D"/>
              </a:solidFill>
              <a:latin typeface="Cabin"/>
              <a:ea typeface="Cabin"/>
              <a:cs typeface="Cabin"/>
              <a:sym typeface="Cabin"/>
            </a:endParaRPr>
          </a:p>
        </p:txBody>
      </p:sp>
      <p:sp>
        <p:nvSpPr>
          <p:cNvPr id="116" name="Google Shape;116;p20"/>
          <p:cNvSpPr txBox="1"/>
          <p:nvPr>
            <p:ph idx="1" type="subTitle"/>
          </p:nvPr>
        </p:nvSpPr>
        <p:spPr>
          <a:xfrm>
            <a:off x="130775" y="689225"/>
            <a:ext cx="4128600" cy="4378200"/>
          </a:xfrm>
          <a:prstGeom prst="rect">
            <a:avLst/>
          </a:prstGeom>
        </p:spPr>
        <p:txBody>
          <a:bodyPr anchorCtr="0" anchor="t" bIns="91425" lIns="91425" spcFirstLastPara="1" rIns="91425" wrap="square" tIns="91425">
            <a:noAutofit/>
          </a:bodyPr>
          <a:lstStyle/>
          <a:p>
            <a:pPr indent="457200" lvl="0" marL="0" rtl="0" algn="ctr">
              <a:spcBef>
                <a:spcPts val="0"/>
              </a:spcBef>
              <a:spcAft>
                <a:spcPts val="0"/>
              </a:spcAft>
              <a:buNone/>
            </a:pPr>
            <a:r>
              <a:rPr lang="en" sz="1800">
                <a:latin typeface="Cabin"/>
                <a:ea typeface="Cabin"/>
                <a:cs typeface="Cabin"/>
                <a:sym typeface="Cabin"/>
              </a:rPr>
              <a:t>Bonjour! Aujourd'hui c'est </a:t>
            </a:r>
            <a:endParaRPr sz="1800">
              <a:latin typeface="Cabin"/>
              <a:ea typeface="Cabin"/>
              <a:cs typeface="Cabin"/>
              <a:sym typeface="Cabin"/>
            </a:endParaRPr>
          </a:p>
          <a:p>
            <a:pPr indent="457200" lvl="0" marL="0" rtl="0" algn="ctr">
              <a:spcBef>
                <a:spcPts val="0"/>
              </a:spcBef>
              <a:spcAft>
                <a:spcPts val="0"/>
              </a:spcAft>
              <a:buNone/>
            </a:pPr>
            <a:r>
              <a:rPr b="1" lang="en" sz="1800">
                <a:solidFill>
                  <a:srgbClr val="274E13"/>
                </a:solidFill>
                <a:latin typeface="Cabin"/>
                <a:ea typeface="Cabin"/>
                <a:cs typeface="Cabin"/>
                <a:sym typeface="Cabin"/>
              </a:rPr>
              <a:t>jeudi</a:t>
            </a:r>
            <a:r>
              <a:rPr lang="en" sz="1800">
                <a:latin typeface="Cabin"/>
                <a:ea typeface="Cabin"/>
                <a:cs typeface="Cabin"/>
                <a:sym typeface="Cabin"/>
              </a:rPr>
              <a:t> le 24 </a:t>
            </a:r>
            <a:r>
              <a:rPr b="1" lang="en" sz="1800">
                <a:solidFill>
                  <a:srgbClr val="0000FF"/>
                </a:solidFill>
                <a:latin typeface="Cabin"/>
                <a:ea typeface="Cabin"/>
                <a:cs typeface="Cabin"/>
                <a:sym typeface="Cabin"/>
              </a:rPr>
              <a:t>septembre </a:t>
            </a:r>
            <a:r>
              <a:rPr b="1" lang="en" sz="1800">
                <a:solidFill>
                  <a:srgbClr val="FF9900"/>
                </a:solidFill>
                <a:latin typeface="Cabin"/>
                <a:ea typeface="Cabin"/>
                <a:cs typeface="Cabin"/>
                <a:sym typeface="Cabin"/>
              </a:rPr>
              <a:t>2020</a:t>
            </a:r>
            <a:r>
              <a:rPr lang="en" sz="1800">
                <a:latin typeface="Cabin"/>
                <a:ea typeface="Cabin"/>
                <a:cs typeface="Cabin"/>
                <a:sym typeface="Cabin"/>
              </a:rPr>
              <a:t> </a:t>
            </a:r>
            <a:endParaRPr sz="1800">
              <a:latin typeface="Cabin"/>
              <a:ea typeface="Cabin"/>
              <a:cs typeface="Cabin"/>
              <a:sym typeface="Cabin"/>
            </a:endParaRPr>
          </a:p>
          <a:p>
            <a:pPr indent="0" lvl="0" marL="0" rtl="0" algn="ctr">
              <a:spcBef>
                <a:spcPts val="0"/>
              </a:spcBef>
              <a:spcAft>
                <a:spcPts val="0"/>
              </a:spcAft>
              <a:buNone/>
            </a:pPr>
            <a:r>
              <a:rPr lang="en" sz="1800">
                <a:latin typeface="Cabin"/>
                <a:ea typeface="Cabin"/>
                <a:cs typeface="Cabin"/>
                <a:sym typeface="Cabin"/>
              </a:rPr>
              <a:t>Do you remember how to say the </a:t>
            </a:r>
            <a:r>
              <a:rPr b="1" lang="en" sz="1800">
                <a:solidFill>
                  <a:srgbClr val="38761D"/>
                </a:solidFill>
                <a:latin typeface="Cabin"/>
                <a:ea typeface="Cabin"/>
                <a:cs typeface="Cabin"/>
                <a:sym typeface="Cabin"/>
              </a:rPr>
              <a:t>days of the week</a:t>
            </a:r>
            <a:r>
              <a:rPr lang="en" sz="1800">
                <a:latin typeface="Cabin"/>
                <a:ea typeface="Cabin"/>
                <a:cs typeface="Cabin"/>
                <a:sym typeface="Cabin"/>
              </a:rPr>
              <a:t> in French?</a:t>
            </a:r>
            <a:endParaRPr sz="1800">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a:p>
            <a:pPr indent="0" lvl="0" marL="0" rtl="0" algn="ctr">
              <a:lnSpc>
                <a:spcPct val="115000"/>
              </a:lnSpc>
              <a:spcBef>
                <a:spcPts val="0"/>
              </a:spcBef>
              <a:spcAft>
                <a:spcPts val="0"/>
              </a:spcAft>
              <a:buClr>
                <a:schemeClr val="dk1"/>
              </a:buClr>
              <a:buSzPts val="1100"/>
              <a:buFont typeface="Arial"/>
              <a:buNone/>
            </a:pPr>
            <a:r>
              <a:rPr lang="en" sz="1800">
                <a:latin typeface="Cabin"/>
                <a:ea typeface="Cabin"/>
                <a:cs typeface="Cabin"/>
                <a:sym typeface="Cabin"/>
              </a:rPr>
              <a:t>Earlier this week, you heard a song by Alain le lait called </a:t>
            </a:r>
            <a:r>
              <a:rPr b="1" lang="en" sz="1800">
                <a:latin typeface="Cabin"/>
                <a:ea typeface="Cabin"/>
                <a:cs typeface="Cabin"/>
                <a:sym typeface="Cabin"/>
              </a:rPr>
              <a:t>“</a:t>
            </a:r>
            <a:r>
              <a:rPr b="1" lang="en" sz="1800" u="sng">
                <a:solidFill>
                  <a:schemeClr val="hlink"/>
                </a:solidFill>
                <a:latin typeface="Cabin"/>
                <a:ea typeface="Cabin"/>
                <a:cs typeface="Cabin"/>
                <a:sym typeface="Cabin"/>
                <a:hlinkClick r:id="rId3"/>
              </a:rPr>
              <a:t>Bonjour, bonjour</a:t>
            </a:r>
            <a:r>
              <a:rPr b="1" lang="en" sz="1800">
                <a:latin typeface="Cabin"/>
                <a:ea typeface="Cabin"/>
                <a:cs typeface="Cabin"/>
                <a:sym typeface="Cabin"/>
              </a:rPr>
              <a:t>”.</a:t>
            </a:r>
            <a:endParaRPr b="1" i="1" sz="1800">
              <a:latin typeface="Cabin"/>
              <a:ea typeface="Cabin"/>
              <a:cs typeface="Cabin"/>
              <a:sym typeface="Cabin"/>
            </a:endParaRPr>
          </a:p>
          <a:p>
            <a:pPr indent="0" lvl="0" marL="0" rtl="0" algn="ctr">
              <a:lnSpc>
                <a:spcPct val="115000"/>
              </a:lnSpc>
              <a:spcBef>
                <a:spcPts val="1600"/>
              </a:spcBef>
              <a:spcAft>
                <a:spcPts val="0"/>
              </a:spcAft>
              <a:buClr>
                <a:schemeClr val="dk1"/>
              </a:buClr>
              <a:buSzPts val="1100"/>
              <a:buFont typeface="Arial"/>
              <a:buNone/>
            </a:pPr>
            <a:r>
              <a:rPr lang="en" sz="1800">
                <a:latin typeface="Cabin"/>
                <a:ea typeface="Cabin"/>
                <a:cs typeface="Cabin"/>
                <a:sym typeface="Cabin"/>
              </a:rPr>
              <a:t>L</a:t>
            </a:r>
            <a:r>
              <a:rPr lang="en" sz="1800">
                <a:latin typeface="Cabin"/>
                <a:ea typeface="Cabin"/>
                <a:cs typeface="Cabin"/>
                <a:sym typeface="Cabin"/>
              </a:rPr>
              <a:t>isten to this song to help you review the </a:t>
            </a:r>
            <a:r>
              <a:rPr b="1" lang="en" sz="1800">
                <a:solidFill>
                  <a:srgbClr val="274E13"/>
                </a:solidFill>
                <a:latin typeface="Cabin"/>
                <a:ea typeface="Cabin"/>
                <a:cs typeface="Cabin"/>
                <a:sym typeface="Cabin"/>
              </a:rPr>
              <a:t>days of the week</a:t>
            </a:r>
            <a:r>
              <a:rPr lang="en" sz="1800">
                <a:latin typeface="Cabin"/>
                <a:ea typeface="Cabin"/>
                <a:cs typeface="Cabin"/>
                <a:sym typeface="Cabin"/>
              </a:rPr>
              <a:t>!</a:t>
            </a:r>
            <a:endParaRPr sz="1800">
              <a:latin typeface="Cabin"/>
              <a:ea typeface="Cabin"/>
              <a:cs typeface="Cabin"/>
              <a:sym typeface="Cabin"/>
            </a:endParaRPr>
          </a:p>
          <a:p>
            <a:pPr indent="0" lvl="0" marL="0" rtl="0" algn="ctr">
              <a:lnSpc>
                <a:spcPct val="115000"/>
              </a:lnSpc>
              <a:spcBef>
                <a:spcPts val="1600"/>
              </a:spcBef>
              <a:spcAft>
                <a:spcPts val="0"/>
              </a:spcAft>
              <a:buClr>
                <a:schemeClr val="dk1"/>
              </a:buClr>
              <a:buSzPts val="1100"/>
              <a:buFont typeface="Arial"/>
              <a:buNone/>
            </a:pPr>
            <a:r>
              <a:rPr lang="en" sz="1800">
                <a:latin typeface="Cabin"/>
                <a:ea typeface="Cabin"/>
                <a:cs typeface="Cabin"/>
                <a:sym typeface="Cabin"/>
              </a:rPr>
              <a:t>Écoute la chanson “</a:t>
            </a:r>
            <a:r>
              <a:rPr b="1" lang="en" sz="1800" u="sng">
                <a:solidFill>
                  <a:srgbClr val="274E13"/>
                </a:solidFill>
                <a:highlight>
                  <a:srgbClr val="FFFFFF"/>
                </a:highlight>
                <a:latin typeface="Cabin"/>
                <a:ea typeface="Cabin"/>
                <a:cs typeface="Cabin"/>
                <a:sym typeface="Cabin"/>
                <a:hlinkClick r:id="rId4">
                  <a:extLst>
                    <a:ext uri="{A12FA001-AC4F-418D-AE19-62706E023703}">
                      <ahyp:hlinkClr val="tx"/>
                    </a:ext>
                  </a:extLst>
                </a:hlinkClick>
              </a:rPr>
              <a:t>Les jours de la semaine</a:t>
            </a:r>
            <a:r>
              <a:rPr lang="en" sz="1800">
                <a:latin typeface="Cabin"/>
                <a:ea typeface="Cabin"/>
                <a:cs typeface="Cabin"/>
                <a:sym typeface="Cabin"/>
              </a:rPr>
              <a:t>” de Alain le lait. </a:t>
            </a:r>
            <a:endParaRPr sz="1800">
              <a:latin typeface="Cabin"/>
              <a:ea typeface="Cabin"/>
              <a:cs typeface="Cabin"/>
              <a:sym typeface="Cabin"/>
            </a:endParaRPr>
          </a:p>
          <a:p>
            <a:pPr indent="0" lvl="0" marL="0" rtl="0" algn="ctr">
              <a:lnSpc>
                <a:spcPct val="115000"/>
              </a:lnSpc>
              <a:spcBef>
                <a:spcPts val="0"/>
              </a:spcBef>
              <a:spcAft>
                <a:spcPts val="0"/>
              </a:spcAft>
              <a:buClr>
                <a:schemeClr val="dk1"/>
              </a:buClr>
              <a:buSzPts val="1100"/>
              <a:buFont typeface="Arial"/>
              <a:buNone/>
            </a:pPr>
            <a:r>
              <a:rPr lang="en" sz="1800">
                <a:latin typeface="Cabin"/>
                <a:ea typeface="Cabin"/>
                <a:cs typeface="Cabin"/>
                <a:sym typeface="Cabin"/>
              </a:rPr>
              <a:t>Chante! Sing along!</a:t>
            </a:r>
            <a:endParaRPr sz="1800">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p:txBody>
      </p:sp>
      <p:sp>
        <p:nvSpPr>
          <p:cNvPr id="117" name="Google Shape;117;p20"/>
          <p:cNvSpPr txBox="1"/>
          <p:nvPr/>
        </p:nvSpPr>
        <p:spPr>
          <a:xfrm>
            <a:off x="4572000" y="37950"/>
            <a:ext cx="4543200" cy="558900"/>
          </a:xfrm>
          <a:prstGeom prst="rect">
            <a:avLst/>
          </a:prstGeom>
          <a:noFill/>
          <a:ln cap="flat" cmpd="sng" w="381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bin"/>
                <a:ea typeface="Cabin"/>
                <a:cs typeface="Cabin"/>
                <a:sym typeface="Cabin"/>
              </a:rPr>
              <a:t>Voici les </a:t>
            </a:r>
            <a:r>
              <a:rPr b="1" lang="en" sz="1800">
                <a:solidFill>
                  <a:srgbClr val="38761D"/>
                </a:solidFill>
                <a:latin typeface="Cabin"/>
                <a:ea typeface="Cabin"/>
                <a:cs typeface="Cabin"/>
                <a:sym typeface="Cabin"/>
              </a:rPr>
              <a:t>jours de la semaine</a:t>
            </a:r>
            <a:endParaRPr b="1" sz="1800">
              <a:solidFill>
                <a:srgbClr val="38761D"/>
              </a:solidFill>
              <a:latin typeface="Cabin"/>
              <a:ea typeface="Cabin"/>
              <a:cs typeface="Cabin"/>
              <a:sym typeface="Cabin"/>
            </a:endParaRPr>
          </a:p>
        </p:txBody>
      </p:sp>
      <p:sp>
        <p:nvSpPr>
          <p:cNvPr id="118" name="Google Shape;118;p20"/>
          <p:cNvSpPr/>
          <p:nvPr/>
        </p:nvSpPr>
        <p:spPr>
          <a:xfrm>
            <a:off x="5624450" y="80790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lundi</a:t>
            </a:r>
            <a:endParaRPr b="1" sz="1800">
              <a:solidFill>
                <a:srgbClr val="38761D"/>
              </a:solidFill>
              <a:latin typeface="Cabin"/>
              <a:ea typeface="Cabin"/>
              <a:cs typeface="Cabin"/>
              <a:sym typeface="Cabin"/>
            </a:endParaRPr>
          </a:p>
        </p:txBody>
      </p:sp>
      <p:sp>
        <p:nvSpPr>
          <p:cNvPr id="119" name="Google Shape;119;p20"/>
          <p:cNvSpPr/>
          <p:nvPr/>
        </p:nvSpPr>
        <p:spPr>
          <a:xfrm>
            <a:off x="5624450" y="139315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mardi</a:t>
            </a:r>
            <a:endParaRPr b="1" sz="1800">
              <a:solidFill>
                <a:srgbClr val="38761D"/>
              </a:solidFill>
              <a:latin typeface="Cabin"/>
              <a:ea typeface="Cabin"/>
              <a:cs typeface="Cabin"/>
              <a:sym typeface="Cabin"/>
            </a:endParaRPr>
          </a:p>
        </p:txBody>
      </p:sp>
      <p:sp>
        <p:nvSpPr>
          <p:cNvPr id="120" name="Google Shape;120;p20"/>
          <p:cNvSpPr/>
          <p:nvPr/>
        </p:nvSpPr>
        <p:spPr>
          <a:xfrm>
            <a:off x="5624450" y="197840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mercredi</a:t>
            </a:r>
            <a:endParaRPr b="1" sz="1800">
              <a:solidFill>
                <a:srgbClr val="38761D"/>
              </a:solidFill>
              <a:latin typeface="Cabin"/>
              <a:ea typeface="Cabin"/>
              <a:cs typeface="Cabin"/>
              <a:sym typeface="Cabin"/>
            </a:endParaRPr>
          </a:p>
        </p:txBody>
      </p:sp>
      <p:sp>
        <p:nvSpPr>
          <p:cNvPr id="121" name="Google Shape;121;p20"/>
          <p:cNvSpPr/>
          <p:nvPr/>
        </p:nvSpPr>
        <p:spPr>
          <a:xfrm>
            <a:off x="5624450" y="256365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jeudi</a:t>
            </a:r>
            <a:endParaRPr b="1" sz="1800">
              <a:solidFill>
                <a:srgbClr val="38761D"/>
              </a:solidFill>
              <a:latin typeface="Cabin"/>
              <a:ea typeface="Cabin"/>
              <a:cs typeface="Cabin"/>
              <a:sym typeface="Cabin"/>
            </a:endParaRPr>
          </a:p>
        </p:txBody>
      </p:sp>
      <p:sp>
        <p:nvSpPr>
          <p:cNvPr id="122" name="Google Shape;122;p20"/>
          <p:cNvSpPr/>
          <p:nvPr/>
        </p:nvSpPr>
        <p:spPr>
          <a:xfrm>
            <a:off x="5624450" y="314890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vendredi</a:t>
            </a:r>
            <a:endParaRPr b="1" sz="1800">
              <a:solidFill>
                <a:srgbClr val="38761D"/>
              </a:solidFill>
              <a:latin typeface="Cabin"/>
              <a:ea typeface="Cabin"/>
              <a:cs typeface="Cabin"/>
              <a:sym typeface="Cabin"/>
            </a:endParaRPr>
          </a:p>
        </p:txBody>
      </p:sp>
      <p:sp>
        <p:nvSpPr>
          <p:cNvPr id="123" name="Google Shape;123;p20"/>
          <p:cNvSpPr/>
          <p:nvPr/>
        </p:nvSpPr>
        <p:spPr>
          <a:xfrm>
            <a:off x="5624450" y="373415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samedi</a:t>
            </a:r>
            <a:endParaRPr b="1" sz="1800">
              <a:solidFill>
                <a:srgbClr val="38761D"/>
              </a:solidFill>
              <a:latin typeface="Cabin"/>
              <a:ea typeface="Cabin"/>
              <a:cs typeface="Cabin"/>
              <a:sym typeface="Cabin"/>
            </a:endParaRPr>
          </a:p>
        </p:txBody>
      </p:sp>
      <p:sp>
        <p:nvSpPr>
          <p:cNvPr id="124" name="Google Shape;124;p20"/>
          <p:cNvSpPr/>
          <p:nvPr/>
        </p:nvSpPr>
        <p:spPr>
          <a:xfrm>
            <a:off x="5624450" y="4319400"/>
            <a:ext cx="2387100" cy="625800"/>
          </a:xfrm>
          <a:prstGeom prst="rect">
            <a:avLst/>
          </a:prstGeom>
          <a:solidFill>
            <a:srgbClr val="F3F3F3"/>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Cabin"/>
                <a:ea typeface="Cabin"/>
                <a:cs typeface="Cabin"/>
                <a:sym typeface="Cabin"/>
              </a:rPr>
              <a:t>dimanche</a:t>
            </a:r>
            <a:endParaRPr b="1" sz="1800">
              <a:solidFill>
                <a:srgbClr val="38761D"/>
              </a:solidFill>
              <a:latin typeface="Cabin"/>
              <a:ea typeface="Cabin"/>
              <a:cs typeface="Cabin"/>
              <a:sym typeface="Cabin"/>
            </a:endParaRPr>
          </a:p>
        </p:txBody>
      </p:sp>
      <p:pic>
        <p:nvPicPr>
          <p:cNvPr id="125" name="Google Shape;125;p20"/>
          <p:cNvPicPr preferRelativeResize="0"/>
          <p:nvPr/>
        </p:nvPicPr>
        <p:blipFill>
          <a:blip r:embed="rId5">
            <a:alphaModFix/>
          </a:blip>
          <a:stretch>
            <a:fillRect/>
          </a:stretch>
        </p:blipFill>
        <p:spPr>
          <a:xfrm>
            <a:off x="130771" y="4120746"/>
            <a:ext cx="270050" cy="270075"/>
          </a:xfrm>
          <a:prstGeom prst="rect">
            <a:avLst/>
          </a:prstGeom>
          <a:noFill/>
          <a:ln>
            <a:noFill/>
          </a:ln>
        </p:spPr>
      </p:pic>
      <p:pic>
        <p:nvPicPr>
          <p:cNvPr id="126" name="Google Shape;126;p20" title="les jours de la semaine.mp3">
            <a:hlinkClick r:id="rId6"/>
          </p:cNvPr>
          <p:cNvPicPr preferRelativeResize="0"/>
          <p:nvPr/>
        </p:nvPicPr>
        <p:blipFill>
          <a:blip r:embed="rId7">
            <a:alphaModFix/>
          </a:blip>
          <a:stretch>
            <a:fillRect/>
          </a:stretch>
        </p:blipFill>
        <p:spPr>
          <a:xfrm>
            <a:off x="8435800" y="888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0" name="Shape 130"/>
        <p:cNvGrpSpPr/>
        <p:nvPr/>
      </p:nvGrpSpPr>
      <p:grpSpPr>
        <a:xfrm>
          <a:off x="0" y="0"/>
          <a:ext cx="0" cy="0"/>
          <a:chOff x="0" y="0"/>
          <a:chExt cx="0" cy="0"/>
        </a:xfrm>
      </p:grpSpPr>
      <p:sp>
        <p:nvSpPr>
          <p:cNvPr id="131" name="Google Shape;131;p21"/>
          <p:cNvSpPr txBox="1"/>
          <p:nvPr>
            <p:ph type="title"/>
          </p:nvPr>
        </p:nvSpPr>
        <p:spPr>
          <a:xfrm>
            <a:off x="214175" y="148125"/>
            <a:ext cx="4045200" cy="79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0000FF"/>
                </a:solidFill>
                <a:latin typeface="Cabin"/>
                <a:ea typeface="Cabin"/>
                <a:cs typeface="Cabin"/>
                <a:sym typeface="Cabin"/>
              </a:rPr>
              <a:t>Les mois de l’année</a:t>
            </a:r>
            <a:endParaRPr>
              <a:solidFill>
                <a:srgbClr val="0000FF"/>
              </a:solidFill>
            </a:endParaRPr>
          </a:p>
        </p:txBody>
      </p:sp>
      <p:sp>
        <p:nvSpPr>
          <p:cNvPr id="132" name="Google Shape;132;p21"/>
          <p:cNvSpPr txBox="1"/>
          <p:nvPr>
            <p:ph idx="1" type="subTitle"/>
          </p:nvPr>
        </p:nvSpPr>
        <p:spPr>
          <a:xfrm>
            <a:off x="150000" y="1109050"/>
            <a:ext cx="4045200" cy="356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FF9900"/>
              </a:solidFill>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a:p>
            <a:pPr indent="0" lvl="0" marL="0" rtl="0" algn="ctr">
              <a:spcBef>
                <a:spcPts val="0"/>
              </a:spcBef>
              <a:spcAft>
                <a:spcPts val="0"/>
              </a:spcAft>
              <a:buNone/>
            </a:pPr>
            <a:r>
              <a:rPr lang="en" sz="1800">
                <a:latin typeface="Cabin"/>
                <a:ea typeface="Cabin"/>
                <a:cs typeface="Cabin"/>
                <a:sym typeface="Cabin"/>
              </a:rPr>
              <a:t>Bon travail! Keep practicing </a:t>
            </a:r>
            <a:r>
              <a:rPr lang="en" sz="1800">
                <a:solidFill>
                  <a:srgbClr val="38761D"/>
                </a:solidFill>
                <a:latin typeface="Cabin"/>
                <a:ea typeface="Cabin"/>
                <a:cs typeface="Cabin"/>
                <a:sym typeface="Cabin"/>
              </a:rPr>
              <a:t>“</a:t>
            </a:r>
            <a:r>
              <a:rPr b="1" lang="en" sz="1800">
                <a:solidFill>
                  <a:srgbClr val="38761D"/>
                </a:solidFill>
                <a:highlight>
                  <a:srgbClr val="FFFFFF"/>
                </a:highlight>
                <a:latin typeface="Cabin"/>
                <a:ea typeface="Cabin"/>
                <a:cs typeface="Cabin"/>
                <a:sym typeface="Cabin"/>
              </a:rPr>
              <a:t>Les jours de la semaine</a:t>
            </a:r>
            <a:r>
              <a:rPr lang="en" sz="1800">
                <a:solidFill>
                  <a:srgbClr val="38761D"/>
                </a:solidFill>
                <a:latin typeface="Cabin"/>
                <a:ea typeface="Cabin"/>
                <a:cs typeface="Cabin"/>
                <a:sym typeface="Cabin"/>
              </a:rPr>
              <a:t>”!</a:t>
            </a:r>
            <a:endParaRPr sz="1800">
              <a:solidFill>
                <a:srgbClr val="38761D"/>
              </a:solidFill>
              <a:latin typeface="Cabin"/>
              <a:ea typeface="Cabin"/>
              <a:cs typeface="Cabin"/>
              <a:sym typeface="Cabin"/>
            </a:endParaRPr>
          </a:p>
          <a:p>
            <a:pPr indent="0" lvl="0" marL="0" rtl="0" algn="ctr">
              <a:spcBef>
                <a:spcPts val="0"/>
              </a:spcBef>
              <a:spcAft>
                <a:spcPts val="0"/>
              </a:spcAft>
              <a:buNone/>
            </a:pPr>
            <a:r>
              <a:t/>
            </a:r>
            <a:endParaRPr sz="1800">
              <a:latin typeface="Cabin"/>
              <a:ea typeface="Cabin"/>
              <a:cs typeface="Cabin"/>
              <a:sym typeface="Cabin"/>
            </a:endParaRPr>
          </a:p>
          <a:p>
            <a:pPr indent="0" lvl="0" marL="0" rtl="0" algn="ctr">
              <a:lnSpc>
                <a:spcPct val="115000"/>
              </a:lnSpc>
              <a:spcBef>
                <a:spcPts val="0"/>
              </a:spcBef>
              <a:spcAft>
                <a:spcPts val="0"/>
              </a:spcAft>
              <a:buNone/>
            </a:pPr>
            <a:r>
              <a:rPr lang="en" sz="1800">
                <a:latin typeface="Cabin"/>
                <a:ea typeface="Cabin"/>
                <a:cs typeface="Cabin"/>
                <a:sym typeface="Cabin"/>
              </a:rPr>
              <a:t>Aujourd'hui </a:t>
            </a:r>
            <a:r>
              <a:rPr b="1" i="1" lang="en" sz="1800">
                <a:latin typeface="Cabin"/>
                <a:ea typeface="Cabin"/>
                <a:cs typeface="Cabin"/>
                <a:sym typeface="Cabin"/>
              </a:rPr>
              <a:t>Alain le lait </a:t>
            </a:r>
            <a:r>
              <a:rPr lang="en" sz="1800">
                <a:latin typeface="Cabin"/>
                <a:ea typeface="Cabin"/>
                <a:cs typeface="Cabin"/>
                <a:sym typeface="Cabin"/>
              </a:rPr>
              <a:t>will help you review the </a:t>
            </a:r>
            <a:r>
              <a:rPr b="1" lang="en" sz="1800">
                <a:solidFill>
                  <a:srgbClr val="0000FF"/>
                </a:solidFill>
                <a:latin typeface="Cabin"/>
                <a:ea typeface="Cabin"/>
                <a:cs typeface="Cabin"/>
                <a:sym typeface="Cabin"/>
              </a:rPr>
              <a:t>months</a:t>
            </a:r>
            <a:r>
              <a:rPr lang="en" sz="1800">
                <a:latin typeface="Cabin"/>
                <a:ea typeface="Cabin"/>
                <a:cs typeface="Cabin"/>
                <a:sym typeface="Cabin"/>
              </a:rPr>
              <a:t> of the </a:t>
            </a:r>
            <a:r>
              <a:rPr b="1" lang="en" sz="1800">
                <a:solidFill>
                  <a:srgbClr val="FF9900"/>
                </a:solidFill>
                <a:latin typeface="Cabin"/>
                <a:ea typeface="Cabin"/>
                <a:cs typeface="Cabin"/>
                <a:sym typeface="Cabin"/>
              </a:rPr>
              <a:t>year</a:t>
            </a:r>
            <a:r>
              <a:rPr lang="en" sz="1800">
                <a:latin typeface="Cabin"/>
                <a:ea typeface="Cabin"/>
                <a:cs typeface="Cabin"/>
                <a:sym typeface="Cabin"/>
              </a:rPr>
              <a:t>!</a:t>
            </a:r>
            <a:endParaRPr sz="1800">
              <a:latin typeface="Cabin"/>
              <a:ea typeface="Cabin"/>
              <a:cs typeface="Cabin"/>
              <a:sym typeface="Cabin"/>
            </a:endParaRPr>
          </a:p>
          <a:p>
            <a:pPr indent="0" lvl="0" marL="0" rtl="0" algn="ctr">
              <a:lnSpc>
                <a:spcPct val="115000"/>
              </a:lnSpc>
              <a:spcBef>
                <a:spcPts val="1600"/>
              </a:spcBef>
              <a:spcAft>
                <a:spcPts val="0"/>
              </a:spcAft>
              <a:buNone/>
            </a:pPr>
            <a:r>
              <a:rPr lang="en" sz="1800">
                <a:latin typeface="Cabin"/>
                <a:ea typeface="Cabin"/>
                <a:cs typeface="Cabin"/>
                <a:sym typeface="Cabin"/>
              </a:rPr>
              <a:t>Écoute la chanson “</a:t>
            </a:r>
            <a:r>
              <a:rPr b="1" lang="en" sz="1800" u="sng">
                <a:solidFill>
                  <a:srgbClr val="0000FF"/>
                </a:solidFill>
                <a:highlight>
                  <a:srgbClr val="FFFFFF"/>
                </a:highlight>
                <a:latin typeface="Cabin"/>
                <a:ea typeface="Cabin"/>
                <a:cs typeface="Cabin"/>
                <a:sym typeface="Cabin"/>
                <a:hlinkClick r:id="rId3">
                  <a:extLst>
                    <a:ext uri="{A12FA001-AC4F-418D-AE19-62706E023703}">
                      <ahyp:hlinkClr val="tx"/>
                    </a:ext>
                  </a:extLst>
                </a:hlinkClick>
              </a:rPr>
              <a:t>Les mois </a:t>
            </a:r>
            <a:r>
              <a:rPr b="1" lang="en" sz="1800" u="sng">
                <a:solidFill>
                  <a:schemeClr val="hlink"/>
                </a:solidFill>
                <a:highlight>
                  <a:srgbClr val="FFFFFF"/>
                </a:highlight>
                <a:latin typeface="Cabin"/>
                <a:ea typeface="Cabin"/>
                <a:cs typeface="Cabin"/>
                <a:sym typeface="Cabin"/>
                <a:hlinkClick r:id="rId4"/>
              </a:rPr>
              <a:t>de </a:t>
            </a:r>
            <a:r>
              <a:rPr b="1" lang="en" sz="1800" u="sng">
                <a:solidFill>
                  <a:srgbClr val="FF9900"/>
                </a:solidFill>
                <a:highlight>
                  <a:srgbClr val="FFFFFF"/>
                </a:highlight>
                <a:latin typeface="Cabin"/>
                <a:ea typeface="Cabin"/>
                <a:cs typeface="Cabin"/>
                <a:sym typeface="Cabin"/>
                <a:hlinkClick r:id="rId5">
                  <a:extLst>
                    <a:ext uri="{A12FA001-AC4F-418D-AE19-62706E023703}">
                      <ahyp:hlinkClr val="tx"/>
                    </a:ext>
                  </a:extLst>
                </a:hlinkClick>
              </a:rPr>
              <a:t>l’année</a:t>
            </a:r>
            <a:r>
              <a:rPr lang="en" sz="1800">
                <a:latin typeface="Cabin"/>
                <a:ea typeface="Cabin"/>
                <a:cs typeface="Cabin"/>
                <a:sym typeface="Cabin"/>
              </a:rPr>
              <a:t>” de Alain le lait. </a:t>
            </a:r>
            <a:endParaRPr sz="1800">
              <a:latin typeface="Cabin"/>
              <a:ea typeface="Cabin"/>
              <a:cs typeface="Cabin"/>
              <a:sym typeface="Cabin"/>
            </a:endParaRPr>
          </a:p>
          <a:p>
            <a:pPr indent="0" lvl="0" marL="0" rtl="0" algn="ctr">
              <a:lnSpc>
                <a:spcPct val="115000"/>
              </a:lnSpc>
              <a:spcBef>
                <a:spcPts val="1600"/>
              </a:spcBef>
              <a:spcAft>
                <a:spcPts val="0"/>
              </a:spcAft>
              <a:buNone/>
            </a:pPr>
            <a:r>
              <a:rPr lang="en" sz="1800">
                <a:latin typeface="Cabin"/>
                <a:ea typeface="Cabin"/>
                <a:cs typeface="Cabin"/>
                <a:sym typeface="Cabin"/>
              </a:rPr>
              <a:t>Chante! Sing along!</a:t>
            </a:r>
            <a:endParaRPr sz="1800">
              <a:latin typeface="Cabin"/>
              <a:ea typeface="Cabin"/>
              <a:cs typeface="Cabin"/>
              <a:sym typeface="Cabin"/>
            </a:endParaRPr>
          </a:p>
          <a:p>
            <a:pPr indent="0" lvl="0" marL="0" rtl="0" algn="l">
              <a:lnSpc>
                <a:spcPct val="115000"/>
              </a:lnSpc>
              <a:spcBef>
                <a:spcPts val="1600"/>
              </a:spcBef>
              <a:spcAft>
                <a:spcPts val="0"/>
              </a:spcAft>
              <a:buNone/>
            </a:pPr>
            <a:r>
              <a:t/>
            </a:r>
            <a:endParaRPr sz="1800">
              <a:latin typeface="Cabin"/>
              <a:ea typeface="Cabin"/>
              <a:cs typeface="Cabin"/>
              <a:sym typeface="Cabin"/>
            </a:endParaRPr>
          </a:p>
          <a:p>
            <a:pPr indent="0" lvl="0" marL="0" rtl="0" algn="ctr">
              <a:spcBef>
                <a:spcPts val="160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33" name="Google Shape;133;p21"/>
          <p:cNvSpPr txBox="1"/>
          <p:nvPr/>
        </p:nvSpPr>
        <p:spPr>
          <a:xfrm>
            <a:off x="4687600" y="37950"/>
            <a:ext cx="4366200" cy="475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bin"/>
                <a:ea typeface="Cabin"/>
                <a:cs typeface="Cabin"/>
                <a:sym typeface="Cabin"/>
              </a:rPr>
              <a:t>Voici les </a:t>
            </a:r>
            <a:r>
              <a:rPr b="1" lang="en" sz="1800">
                <a:solidFill>
                  <a:srgbClr val="0000FF"/>
                </a:solidFill>
                <a:latin typeface="Cabin"/>
                <a:ea typeface="Cabin"/>
                <a:cs typeface="Cabin"/>
                <a:sym typeface="Cabin"/>
              </a:rPr>
              <a:t>mois</a:t>
            </a:r>
            <a:r>
              <a:rPr b="1" lang="en" sz="1800">
                <a:latin typeface="Cabin"/>
                <a:ea typeface="Cabin"/>
                <a:cs typeface="Cabin"/>
                <a:sym typeface="Cabin"/>
              </a:rPr>
              <a:t> </a:t>
            </a:r>
            <a:r>
              <a:rPr lang="en" sz="1800">
                <a:latin typeface="Cabin"/>
                <a:ea typeface="Cabin"/>
                <a:cs typeface="Cabin"/>
                <a:sym typeface="Cabin"/>
              </a:rPr>
              <a:t>de </a:t>
            </a:r>
            <a:r>
              <a:rPr lang="en" sz="1800">
                <a:solidFill>
                  <a:srgbClr val="FF9900"/>
                </a:solidFill>
                <a:latin typeface="Cabin"/>
                <a:ea typeface="Cabin"/>
                <a:cs typeface="Cabin"/>
                <a:sym typeface="Cabin"/>
              </a:rPr>
              <a:t>l'année</a:t>
            </a:r>
            <a:endParaRPr b="1" sz="1800">
              <a:solidFill>
                <a:srgbClr val="FF9900"/>
              </a:solidFill>
              <a:latin typeface="Cabin"/>
              <a:ea typeface="Cabin"/>
              <a:cs typeface="Cabin"/>
              <a:sym typeface="Cabin"/>
            </a:endParaRPr>
          </a:p>
        </p:txBody>
      </p:sp>
      <p:sp>
        <p:nvSpPr>
          <p:cNvPr id="134" name="Google Shape;134;p21"/>
          <p:cNvSpPr/>
          <p:nvPr/>
        </p:nvSpPr>
        <p:spPr>
          <a:xfrm>
            <a:off x="4687600" y="119685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janvier</a:t>
            </a:r>
            <a:endParaRPr b="1" sz="1800">
              <a:solidFill>
                <a:srgbClr val="0000FF"/>
              </a:solidFill>
              <a:latin typeface="Cabin"/>
              <a:ea typeface="Cabin"/>
              <a:cs typeface="Cabin"/>
              <a:sym typeface="Cabin"/>
            </a:endParaRPr>
          </a:p>
        </p:txBody>
      </p:sp>
      <p:sp>
        <p:nvSpPr>
          <p:cNvPr id="135" name="Google Shape;135;p21"/>
          <p:cNvSpPr/>
          <p:nvPr/>
        </p:nvSpPr>
        <p:spPr>
          <a:xfrm>
            <a:off x="4687600" y="1829635"/>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février</a:t>
            </a:r>
            <a:endParaRPr b="1" sz="1800">
              <a:solidFill>
                <a:srgbClr val="0000FF"/>
              </a:solidFill>
              <a:latin typeface="Cabin"/>
              <a:ea typeface="Cabin"/>
              <a:cs typeface="Cabin"/>
              <a:sym typeface="Cabin"/>
            </a:endParaRPr>
          </a:p>
        </p:txBody>
      </p:sp>
      <p:sp>
        <p:nvSpPr>
          <p:cNvPr id="136" name="Google Shape;136;p21"/>
          <p:cNvSpPr/>
          <p:nvPr/>
        </p:nvSpPr>
        <p:spPr>
          <a:xfrm>
            <a:off x="4687600" y="246242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mars</a:t>
            </a:r>
            <a:endParaRPr b="1" sz="1800">
              <a:solidFill>
                <a:srgbClr val="0000FF"/>
              </a:solidFill>
              <a:latin typeface="Cabin"/>
              <a:ea typeface="Cabin"/>
              <a:cs typeface="Cabin"/>
              <a:sym typeface="Cabin"/>
            </a:endParaRPr>
          </a:p>
        </p:txBody>
      </p:sp>
      <p:sp>
        <p:nvSpPr>
          <p:cNvPr id="137" name="Google Shape;137;p21"/>
          <p:cNvSpPr/>
          <p:nvPr/>
        </p:nvSpPr>
        <p:spPr>
          <a:xfrm>
            <a:off x="4687600" y="3095205"/>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avril</a:t>
            </a:r>
            <a:endParaRPr b="1" sz="1800">
              <a:solidFill>
                <a:srgbClr val="0000FF"/>
              </a:solidFill>
              <a:latin typeface="Cabin"/>
              <a:ea typeface="Cabin"/>
              <a:cs typeface="Cabin"/>
              <a:sym typeface="Cabin"/>
            </a:endParaRPr>
          </a:p>
        </p:txBody>
      </p:sp>
      <p:sp>
        <p:nvSpPr>
          <p:cNvPr id="138" name="Google Shape;138;p21"/>
          <p:cNvSpPr/>
          <p:nvPr/>
        </p:nvSpPr>
        <p:spPr>
          <a:xfrm>
            <a:off x="4687600" y="372799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mai</a:t>
            </a:r>
            <a:endParaRPr b="1" sz="1800">
              <a:solidFill>
                <a:srgbClr val="0000FF"/>
              </a:solidFill>
              <a:latin typeface="Cabin"/>
              <a:ea typeface="Cabin"/>
              <a:cs typeface="Cabin"/>
              <a:sym typeface="Cabin"/>
            </a:endParaRPr>
          </a:p>
        </p:txBody>
      </p:sp>
      <p:sp>
        <p:nvSpPr>
          <p:cNvPr id="139" name="Google Shape;139;p21"/>
          <p:cNvSpPr/>
          <p:nvPr/>
        </p:nvSpPr>
        <p:spPr>
          <a:xfrm>
            <a:off x="4687600" y="4360774"/>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juin</a:t>
            </a:r>
            <a:endParaRPr b="1" sz="1800">
              <a:solidFill>
                <a:srgbClr val="0000FF"/>
              </a:solidFill>
              <a:latin typeface="Cabin"/>
              <a:ea typeface="Cabin"/>
              <a:cs typeface="Cabin"/>
              <a:sym typeface="Cabin"/>
            </a:endParaRPr>
          </a:p>
        </p:txBody>
      </p:sp>
      <p:sp>
        <p:nvSpPr>
          <p:cNvPr id="140" name="Google Shape;140;p21"/>
          <p:cNvSpPr/>
          <p:nvPr/>
        </p:nvSpPr>
        <p:spPr>
          <a:xfrm>
            <a:off x="6807616" y="119685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juillet</a:t>
            </a:r>
            <a:endParaRPr b="1" sz="1800">
              <a:solidFill>
                <a:srgbClr val="0000FF"/>
              </a:solidFill>
              <a:latin typeface="Cabin"/>
              <a:ea typeface="Cabin"/>
              <a:cs typeface="Cabin"/>
              <a:sym typeface="Cabin"/>
            </a:endParaRPr>
          </a:p>
        </p:txBody>
      </p:sp>
      <p:sp>
        <p:nvSpPr>
          <p:cNvPr id="141" name="Google Shape;141;p21"/>
          <p:cNvSpPr/>
          <p:nvPr/>
        </p:nvSpPr>
        <p:spPr>
          <a:xfrm>
            <a:off x="6807616" y="1829635"/>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août</a:t>
            </a:r>
            <a:endParaRPr b="1" sz="1800">
              <a:solidFill>
                <a:srgbClr val="0000FF"/>
              </a:solidFill>
              <a:latin typeface="Cabin"/>
              <a:ea typeface="Cabin"/>
              <a:cs typeface="Cabin"/>
              <a:sym typeface="Cabin"/>
            </a:endParaRPr>
          </a:p>
        </p:txBody>
      </p:sp>
      <p:sp>
        <p:nvSpPr>
          <p:cNvPr id="142" name="Google Shape;142;p21"/>
          <p:cNvSpPr/>
          <p:nvPr/>
        </p:nvSpPr>
        <p:spPr>
          <a:xfrm>
            <a:off x="6807616" y="246242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septembre</a:t>
            </a:r>
            <a:endParaRPr b="1" sz="1800">
              <a:solidFill>
                <a:srgbClr val="0000FF"/>
              </a:solidFill>
              <a:latin typeface="Cabin"/>
              <a:ea typeface="Cabin"/>
              <a:cs typeface="Cabin"/>
              <a:sym typeface="Cabin"/>
            </a:endParaRPr>
          </a:p>
        </p:txBody>
      </p:sp>
      <p:sp>
        <p:nvSpPr>
          <p:cNvPr id="143" name="Google Shape;143;p21"/>
          <p:cNvSpPr/>
          <p:nvPr/>
        </p:nvSpPr>
        <p:spPr>
          <a:xfrm>
            <a:off x="6807616" y="3095205"/>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octobre </a:t>
            </a:r>
            <a:endParaRPr b="1" sz="1800">
              <a:solidFill>
                <a:srgbClr val="0000FF"/>
              </a:solidFill>
              <a:latin typeface="Cabin"/>
              <a:ea typeface="Cabin"/>
              <a:cs typeface="Cabin"/>
              <a:sym typeface="Cabin"/>
            </a:endParaRPr>
          </a:p>
        </p:txBody>
      </p:sp>
      <p:sp>
        <p:nvSpPr>
          <p:cNvPr id="144" name="Google Shape;144;p21"/>
          <p:cNvSpPr/>
          <p:nvPr/>
        </p:nvSpPr>
        <p:spPr>
          <a:xfrm>
            <a:off x="6807616" y="3727990"/>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novembre</a:t>
            </a:r>
            <a:endParaRPr b="1" sz="1800">
              <a:solidFill>
                <a:srgbClr val="0000FF"/>
              </a:solidFill>
              <a:latin typeface="Cabin"/>
              <a:ea typeface="Cabin"/>
              <a:cs typeface="Cabin"/>
              <a:sym typeface="Cabin"/>
            </a:endParaRPr>
          </a:p>
        </p:txBody>
      </p:sp>
      <p:sp>
        <p:nvSpPr>
          <p:cNvPr id="145" name="Google Shape;145;p21"/>
          <p:cNvSpPr/>
          <p:nvPr/>
        </p:nvSpPr>
        <p:spPr>
          <a:xfrm>
            <a:off x="6807616" y="4360774"/>
            <a:ext cx="2246100" cy="676500"/>
          </a:xfrm>
          <a:prstGeom prst="rect">
            <a:avLst/>
          </a:prstGeom>
          <a:solidFill>
            <a:srgbClr val="CFE2F3"/>
          </a:solid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Cabin"/>
                <a:ea typeface="Cabin"/>
                <a:cs typeface="Cabin"/>
                <a:sym typeface="Cabin"/>
              </a:rPr>
              <a:t>décembre</a:t>
            </a:r>
            <a:endParaRPr b="1" sz="1800">
              <a:solidFill>
                <a:srgbClr val="0000FF"/>
              </a:solidFill>
              <a:latin typeface="Cabin"/>
              <a:ea typeface="Cabin"/>
              <a:cs typeface="Cabin"/>
              <a:sym typeface="Cabin"/>
            </a:endParaRPr>
          </a:p>
        </p:txBody>
      </p:sp>
      <p:pic>
        <p:nvPicPr>
          <p:cNvPr id="146" name="Google Shape;146;p21"/>
          <p:cNvPicPr preferRelativeResize="0"/>
          <p:nvPr/>
        </p:nvPicPr>
        <p:blipFill>
          <a:blip r:embed="rId6">
            <a:alphaModFix/>
          </a:blip>
          <a:stretch>
            <a:fillRect/>
          </a:stretch>
        </p:blipFill>
        <p:spPr>
          <a:xfrm>
            <a:off x="55315" y="3371890"/>
            <a:ext cx="461950" cy="461950"/>
          </a:xfrm>
          <a:prstGeom prst="rect">
            <a:avLst/>
          </a:prstGeom>
          <a:noFill/>
          <a:ln>
            <a:noFill/>
          </a:ln>
        </p:spPr>
      </p:pic>
      <p:pic>
        <p:nvPicPr>
          <p:cNvPr id="147" name="Google Shape;147;p21" title="les mois de l’année.mp3">
            <a:hlinkClick r:id="rId7"/>
          </p:cNvPr>
          <p:cNvPicPr preferRelativeResize="0"/>
          <p:nvPr/>
        </p:nvPicPr>
        <p:blipFill>
          <a:blip r:embed="rId8">
            <a:alphaModFix/>
          </a:blip>
          <a:stretch>
            <a:fillRect/>
          </a:stretch>
        </p:blipFill>
        <p:spPr>
          <a:xfrm>
            <a:off x="6681400" y="665850"/>
            <a:ext cx="378600" cy="37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55325" y="211025"/>
            <a:ext cx="40452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 sz="3200">
                <a:solidFill>
                  <a:srgbClr val="000000"/>
                </a:solidFill>
                <a:latin typeface="Cabin"/>
                <a:ea typeface="Cabin"/>
                <a:cs typeface="Cabin"/>
                <a:sym typeface="Cabin"/>
              </a:rPr>
              <a:t>Les nombres #</a:t>
            </a:r>
            <a:endParaRPr b="1" sz="3200">
              <a:solidFill>
                <a:srgbClr val="000000"/>
              </a:solidFill>
              <a:latin typeface="Cabin"/>
              <a:ea typeface="Cabin"/>
              <a:cs typeface="Cabin"/>
              <a:sym typeface="Cabin"/>
            </a:endParaRPr>
          </a:p>
        </p:txBody>
      </p:sp>
      <p:sp>
        <p:nvSpPr>
          <p:cNvPr id="153" name="Google Shape;153;p22"/>
          <p:cNvSpPr txBox="1"/>
          <p:nvPr>
            <p:ph idx="1" type="subTitle"/>
          </p:nvPr>
        </p:nvSpPr>
        <p:spPr>
          <a:xfrm>
            <a:off x="297600" y="980675"/>
            <a:ext cx="4045200" cy="237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bin"/>
                <a:ea typeface="Cabin"/>
                <a:cs typeface="Cabin"/>
                <a:sym typeface="Cabin"/>
              </a:rPr>
              <a:t>You probably already know numbers in French but practice with </a:t>
            </a:r>
            <a:r>
              <a:rPr lang="en">
                <a:solidFill>
                  <a:srgbClr val="0000FF"/>
                </a:solidFill>
                <a:latin typeface="Cabin"/>
                <a:ea typeface="Cabin"/>
                <a:cs typeface="Cabin"/>
                <a:sym typeface="Cabin"/>
              </a:rPr>
              <a:t>numbers</a:t>
            </a:r>
            <a:r>
              <a:rPr lang="en">
                <a:latin typeface="Cabin"/>
                <a:ea typeface="Cabin"/>
                <a:cs typeface="Cabin"/>
                <a:sym typeface="Cabin"/>
              </a:rPr>
              <a:t> in French will help you with math as well as to answer questions related to the important dates and events in your life </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a:t>
            </a:r>
            <a:endParaRPr/>
          </a:p>
          <a:p>
            <a:pPr indent="0" lvl="0" marL="0" rtl="0" algn="l">
              <a:spcBef>
                <a:spcPts val="0"/>
              </a:spcBef>
              <a:spcAft>
                <a:spcPts val="0"/>
              </a:spcAft>
              <a:buNone/>
            </a:pPr>
            <a:r>
              <a:rPr lang="en"/>
              <a:t>Peux tu compter </a:t>
            </a:r>
            <a:r>
              <a:rPr lang="en"/>
              <a:t>jusqu'à </a:t>
            </a:r>
            <a:r>
              <a:rPr lang="en"/>
              <a:t>100</a:t>
            </a:r>
            <a:r>
              <a:rPr lang="en">
                <a:latin typeface="Cabin"/>
                <a:ea typeface="Cabin"/>
                <a:cs typeface="Cabin"/>
                <a:sym typeface="Cabin"/>
              </a:rPr>
              <a:t>?</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Plus? </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Watch this </a:t>
            </a:r>
            <a:r>
              <a:rPr b="1" lang="en">
                <a:latin typeface="Cabin"/>
                <a:ea typeface="Cabin"/>
                <a:cs typeface="Cabin"/>
                <a:sym typeface="Cabin"/>
              </a:rPr>
              <a:t>Idello video</a:t>
            </a:r>
            <a:r>
              <a:rPr lang="en">
                <a:latin typeface="Cabin"/>
                <a:ea typeface="Cabin"/>
                <a:cs typeface="Cabin"/>
                <a:sym typeface="Cabin"/>
              </a:rPr>
              <a:t> </a:t>
            </a:r>
            <a:r>
              <a:rPr lang="en" u="sng">
                <a:solidFill>
                  <a:schemeClr val="hlink"/>
                </a:solidFill>
                <a:latin typeface="Cabin"/>
                <a:ea typeface="Cabin"/>
                <a:cs typeface="Cabin"/>
                <a:sym typeface="Cabin"/>
                <a:hlinkClick r:id="rId3"/>
              </a:rPr>
              <a:t>Nombres de 10 à 69</a:t>
            </a:r>
            <a:endParaRPr>
              <a:latin typeface="Cabin"/>
              <a:ea typeface="Cabin"/>
              <a:cs typeface="Cabin"/>
              <a:sym typeface="Cabin"/>
            </a:endParaRPr>
          </a:p>
        </p:txBody>
      </p:sp>
      <p:sp>
        <p:nvSpPr>
          <p:cNvPr id="154" name="Google Shape;154;p22"/>
          <p:cNvSpPr txBox="1"/>
          <p:nvPr/>
        </p:nvSpPr>
        <p:spPr>
          <a:xfrm>
            <a:off x="4687600" y="37950"/>
            <a:ext cx="4366200" cy="475500"/>
          </a:xfrm>
          <a:prstGeom prst="rect">
            <a:avLst/>
          </a:prstGeom>
          <a:solidFill>
            <a:srgbClr val="CFE2F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bin"/>
                <a:ea typeface="Cabin"/>
                <a:cs typeface="Cabin"/>
                <a:sym typeface="Cabin"/>
              </a:rPr>
              <a:t>Voici les </a:t>
            </a:r>
            <a:r>
              <a:rPr b="1" lang="en" sz="1800">
                <a:solidFill>
                  <a:srgbClr val="0000FF"/>
                </a:solidFill>
                <a:latin typeface="Cabin"/>
                <a:ea typeface="Cabin"/>
                <a:cs typeface="Cabin"/>
                <a:sym typeface="Cabin"/>
              </a:rPr>
              <a:t>nombres # de 1 à 30</a:t>
            </a:r>
            <a:endParaRPr b="1" sz="1800">
              <a:solidFill>
                <a:srgbClr val="FF9900"/>
              </a:solidFill>
              <a:latin typeface="Cabin"/>
              <a:ea typeface="Cabin"/>
              <a:cs typeface="Cabin"/>
              <a:sym typeface="Cabin"/>
            </a:endParaRPr>
          </a:p>
        </p:txBody>
      </p:sp>
      <p:graphicFrame>
        <p:nvGraphicFramePr>
          <p:cNvPr id="155" name="Google Shape;155;p22"/>
          <p:cNvGraphicFramePr/>
          <p:nvPr/>
        </p:nvGraphicFramePr>
        <p:xfrm>
          <a:off x="4634000" y="743100"/>
          <a:ext cx="3000000" cy="3000000"/>
        </p:xfrm>
        <a:graphic>
          <a:graphicData uri="http://schemas.openxmlformats.org/drawingml/2006/table">
            <a:tbl>
              <a:tblPr>
                <a:noFill/>
                <a:tableStyleId>{1CFDAAF4-DD4A-4B9A-B2E4-7EC088ECCFB2}</a:tableStyleId>
              </a:tblPr>
              <a:tblGrid>
                <a:gridCol w="896475"/>
                <a:gridCol w="896475"/>
                <a:gridCol w="896475"/>
                <a:gridCol w="896475"/>
                <a:gridCol w="896475"/>
              </a:tblGrid>
              <a:tr h="711575">
                <a:tc>
                  <a:txBody>
                    <a:bodyPr/>
                    <a:lstStyle/>
                    <a:p>
                      <a:pPr indent="0" lvl="0" marL="0" rtl="0" algn="ctr">
                        <a:spcBef>
                          <a:spcPts val="0"/>
                        </a:spcBef>
                        <a:spcAft>
                          <a:spcPts val="0"/>
                        </a:spcAft>
                        <a:buNone/>
                      </a:pPr>
                      <a:r>
                        <a:rPr b="1" lang="en" sz="1000">
                          <a:latin typeface="Cabin"/>
                          <a:ea typeface="Cabin"/>
                          <a:cs typeface="Cabin"/>
                          <a:sym typeface="Cabin"/>
                        </a:rPr>
                        <a:t>un </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deux</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trois</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quatre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cinq</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711575">
                <a:tc>
                  <a:txBody>
                    <a:bodyPr/>
                    <a:lstStyle/>
                    <a:p>
                      <a:pPr indent="0" lvl="0" marL="0" rtl="0" algn="ctr">
                        <a:spcBef>
                          <a:spcPts val="0"/>
                        </a:spcBef>
                        <a:spcAft>
                          <a:spcPts val="0"/>
                        </a:spcAft>
                        <a:buNone/>
                      </a:pPr>
                      <a:r>
                        <a:rPr b="1" lang="en" sz="1000">
                          <a:latin typeface="Cabin"/>
                          <a:ea typeface="Cabin"/>
                          <a:cs typeface="Cabin"/>
                          <a:sym typeface="Cabin"/>
                        </a:rPr>
                        <a:t>six</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sept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huit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neuf</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dix</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711575">
                <a:tc>
                  <a:txBody>
                    <a:bodyPr/>
                    <a:lstStyle/>
                    <a:p>
                      <a:pPr indent="0" lvl="0" marL="0" rtl="0" algn="ctr">
                        <a:spcBef>
                          <a:spcPts val="0"/>
                        </a:spcBef>
                        <a:spcAft>
                          <a:spcPts val="0"/>
                        </a:spcAft>
                        <a:buNone/>
                      </a:pPr>
                      <a:r>
                        <a:rPr b="1" lang="en" sz="1000">
                          <a:latin typeface="Cabin"/>
                          <a:ea typeface="Cabin"/>
                          <a:cs typeface="Cabin"/>
                          <a:sym typeface="Cabin"/>
                        </a:rPr>
                        <a:t>onze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douze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treize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quatorze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quinze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711575">
                <a:tc>
                  <a:txBody>
                    <a:bodyPr/>
                    <a:lstStyle/>
                    <a:p>
                      <a:pPr indent="0" lvl="0" marL="0" rtl="0" algn="ctr">
                        <a:spcBef>
                          <a:spcPts val="0"/>
                        </a:spcBef>
                        <a:spcAft>
                          <a:spcPts val="0"/>
                        </a:spcAft>
                        <a:buNone/>
                      </a:pPr>
                      <a:r>
                        <a:rPr b="1" lang="en" sz="1000">
                          <a:latin typeface="Cabin"/>
                          <a:ea typeface="Cabin"/>
                          <a:cs typeface="Cabin"/>
                          <a:sym typeface="Cabin"/>
                        </a:rPr>
                        <a:t>seize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dix-sept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dix-huit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dix-neuf</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711575">
                <a:tc>
                  <a:txBody>
                    <a:bodyPr/>
                    <a:lstStyle/>
                    <a:p>
                      <a:pPr indent="0" lvl="0" marL="0" rtl="0" algn="ctr">
                        <a:spcBef>
                          <a:spcPts val="0"/>
                        </a:spcBef>
                        <a:spcAft>
                          <a:spcPts val="0"/>
                        </a:spcAft>
                        <a:buNone/>
                      </a:pPr>
                      <a:r>
                        <a:rPr b="1" lang="en" sz="1000">
                          <a:latin typeface="Cabin"/>
                          <a:ea typeface="Cabin"/>
                          <a:cs typeface="Cabin"/>
                          <a:sym typeface="Cabin"/>
                        </a:rPr>
                        <a:t>vingt-et-un</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vingt-deux</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vingt-trois</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vingt-quatre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vingt-cinq</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711575">
                <a:tc>
                  <a:txBody>
                    <a:bodyPr/>
                    <a:lstStyle/>
                    <a:p>
                      <a:pPr indent="0" lvl="0" marL="0" rtl="0" algn="ctr">
                        <a:spcBef>
                          <a:spcPts val="0"/>
                        </a:spcBef>
                        <a:spcAft>
                          <a:spcPts val="0"/>
                        </a:spcAft>
                        <a:buNone/>
                      </a:pPr>
                      <a:r>
                        <a:rPr b="1" lang="en" sz="1000">
                          <a:latin typeface="Cabin"/>
                          <a:ea typeface="Cabin"/>
                          <a:cs typeface="Cabin"/>
                          <a:sym typeface="Cabin"/>
                        </a:rPr>
                        <a:t>vingt-six</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vingt-sept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vingt-huit</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vingt-neuf</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Cabin"/>
                          <a:ea typeface="Cabin"/>
                          <a:cs typeface="Cabin"/>
                          <a:sym typeface="Cabin"/>
                        </a:rPr>
                        <a:t>trente</a:t>
                      </a:r>
                      <a:endParaRPr b="1" sz="1000">
                        <a:latin typeface="Cabin"/>
                        <a:ea typeface="Cabin"/>
                        <a:cs typeface="Cabin"/>
                        <a:sym typeface="Cabin"/>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bl>
          </a:graphicData>
        </a:graphic>
      </p:graphicFrame>
      <p:pic>
        <p:nvPicPr>
          <p:cNvPr id="156" name="Google Shape;156;p22"/>
          <p:cNvPicPr preferRelativeResize="0"/>
          <p:nvPr/>
        </p:nvPicPr>
        <p:blipFill>
          <a:blip r:embed="rId4">
            <a:alphaModFix/>
          </a:blip>
          <a:stretch>
            <a:fillRect/>
          </a:stretch>
        </p:blipFill>
        <p:spPr>
          <a:xfrm>
            <a:off x="209475" y="3119450"/>
            <a:ext cx="523725" cy="523725"/>
          </a:xfrm>
          <a:prstGeom prst="rect">
            <a:avLst/>
          </a:prstGeom>
          <a:noFill/>
          <a:ln>
            <a:noFill/>
          </a:ln>
        </p:spPr>
      </p:pic>
      <p:pic>
        <p:nvPicPr>
          <p:cNvPr id="157" name="Google Shape;157;p22" title="les nombres.mp3">
            <a:hlinkClick r:id="rId5"/>
          </p:cNvPr>
          <p:cNvPicPr preferRelativeResize="0"/>
          <p:nvPr/>
        </p:nvPicPr>
        <p:blipFill>
          <a:blip r:embed="rId6">
            <a:alphaModFix/>
          </a:blip>
          <a:stretch>
            <a:fillRect/>
          </a:stretch>
        </p:blipFill>
        <p:spPr>
          <a:xfrm>
            <a:off x="8492325" y="5837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