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abin"/>
      <p:regular r:id="rId15"/>
      <p:bold r:id="rId16"/>
      <p:italic r:id="rId17"/>
      <p:boldItalic r:id="rId18"/>
    </p:embeddedFont>
    <p:embeddedFont>
      <p:font typeface="PT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bold.fntdata"/><Relationship Id="rId11" Type="http://schemas.openxmlformats.org/officeDocument/2006/relationships/slide" Target="slides/slide6.xml"/><Relationship Id="rId22" Type="http://schemas.openxmlformats.org/officeDocument/2006/relationships/font" Target="fonts/PTSans-boldItalic.fntdata"/><Relationship Id="rId10" Type="http://schemas.openxmlformats.org/officeDocument/2006/relationships/slide" Target="slides/slide5.xml"/><Relationship Id="rId21" Type="http://schemas.openxmlformats.org/officeDocument/2006/relationships/font" Target="fonts/PT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bin-regular.fntdata"/><Relationship Id="rId14" Type="http://schemas.openxmlformats.org/officeDocument/2006/relationships/slide" Target="slides/slide9.xml"/><Relationship Id="rId17" Type="http://schemas.openxmlformats.org/officeDocument/2006/relationships/font" Target="fonts/Cabin-italic.fntdata"/><Relationship Id="rId16" Type="http://schemas.openxmlformats.org/officeDocument/2006/relationships/font" Target="fonts/Cabin-bold.fntdata"/><Relationship Id="rId5" Type="http://schemas.openxmlformats.org/officeDocument/2006/relationships/notesMaster" Target="notesMasters/notesMaster1.xml"/><Relationship Id="rId19" Type="http://schemas.openxmlformats.org/officeDocument/2006/relationships/font" Target="fonts/PTSans-regular.fntdata"/><Relationship Id="rId6" Type="http://schemas.openxmlformats.org/officeDocument/2006/relationships/slide" Target="slides/slide1.xml"/><Relationship Id="rId18" Type="http://schemas.openxmlformats.org/officeDocument/2006/relationships/font" Target="fonts/Cabin-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a02259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a02259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9988584d3_1_0:notes"/>
          <p:cNvSpPr txBox="1"/>
          <p:nvPr>
            <p:ph idx="1" type="body"/>
          </p:nvPr>
        </p:nvSpPr>
        <p:spPr>
          <a:xfrm>
            <a:off x="914710" y="4344025"/>
            <a:ext cx="50286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5" name="Google Shape;65;g99988584d3_1_0:notes"/>
          <p:cNvSpPr/>
          <p:nvPr>
            <p:ph idx="2" type="sldImg"/>
          </p:nvPr>
        </p:nvSpPr>
        <p:spPr>
          <a:xfrm>
            <a:off x="397607" y="685487"/>
            <a:ext cx="606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82acb9c48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82acb9c4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92226555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92226555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82acb9c4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82acb9c4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82acb9c4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82acb9c4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82acbb5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82acbb5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9991f36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9991f36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82acb9c4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82acb9c4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26128" y="457200"/>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PT Sans"/>
              <a:buNone/>
              <a:defRPr b="0" i="0" sz="3500" u="none" cap="none" strike="noStrike">
                <a:solidFill>
                  <a:schemeClr val="dk1"/>
                </a:solidFill>
                <a:latin typeface="PT Sans"/>
                <a:ea typeface="PT Sans"/>
                <a:cs typeface="PT Sans"/>
                <a:sym typeface="PT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314451"/>
            <a:ext cx="8229600" cy="3200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spcBef>
                <a:spcPts val="16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spcBef>
                <a:spcPts val="16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5" name="Google Shape;55;p13"/>
          <p:cNvSpPr txBox="1"/>
          <p:nvPr>
            <p:ph idx="12" type="sldNum"/>
          </p:nvPr>
        </p:nvSpPr>
        <p:spPr>
          <a:xfrm>
            <a:off x="7924800" y="114300"/>
            <a:ext cx="1066800" cy="246900"/>
          </a:xfrm>
          <a:prstGeom prst="rect">
            <a:avLst/>
          </a:prstGeom>
          <a:noFill/>
          <a:ln>
            <a:noFill/>
          </a:ln>
        </p:spPr>
        <p:txBody>
          <a:bodyPr anchorCtr="1" anchor="b" bIns="0" lIns="91425" spcFirstLastPara="1" rIns="91425" wrap="square" tIns="45700">
            <a:noAutofit/>
          </a:bodyPr>
          <a:lstStyle>
            <a:lvl1pPr indent="0" lvl="0" marL="0" marR="0" rtl="0" algn="r">
              <a:spcBef>
                <a:spcPts val="0"/>
              </a:spcBef>
              <a:buNone/>
              <a:defRPr b="0" i="0" sz="1200" u="none" cap="none" strike="noStrike">
                <a:solidFill>
                  <a:schemeClr val="dk1"/>
                </a:solidFill>
                <a:latin typeface="PT Sans"/>
                <a:ea typeface="PT Sans"/>
                <a:cs typeface="PT Sans"/>
                <a:sym typeface="PT Sans"/>
              </a:defRPr>
            </a:lvl1pPr>
            <a:lvl2pPr indent="0" lvl="1" marL="0" marR="0" rtl="0" algn="r">
              <a:spcBef>
                <a:spcPts val="0"/>
              </a:spcBef>
              <a:buNone/>
              <a:defRPr b="0" i="0" sz="1200" u="none" cap="none" strike="noStrike">
                <a:solidFill>
                  <a:schemeClr val="dk1"/>
                </a:solidFill>
                <a:latin typeface="PT Sans"/>
                <a:ea typeface="PT Sans"/>
                <a:cs typeface="PT Sans"/>
                <a:sym typeface="PT Sans"/>
              </a:defRPr>
            </a:lvl2pPr>
            <a:lvl3pPr indent="0" lvl="2" marL="0" marR="0" rtl="0" algn="r">
              <a:spcBef>
                <a:spcPts val="0"/>
              </a:spcBef>
              <a:buNone/>
              <a:defRPr b="0" i="0" sz="1200" u="none" cap="none" strike="noStrike">
                <a:solidFill>
                  <a:schemeClr val="dk1"/>
                </a:solidFill>
                <a:latin typeface="PT Sans"/>
                <a:ea typeface="PT Sans"/>
                <a:cs typeface="PT Sans"/>
                <a:sym typeface="PT Sans"/>
              </a:defRPr>
            </a:lvl3pPr>
            <a:lvl4pPr indent="0" lvl="3" marL="0" marR="0" rtl="0" algn="r">
              <a:spcBef>
                <a:spcPts val="0"/>
              </a:spcBef>
              <a:buNone/>
              <a:defRPr b="0" i="0" sz="1200" u="none" cap="none" strike="noStrike">
                <a:solidFill>
                  <a:schemeClr val="dk1"/>
                </a:solidFill>
                <a:latin typeface="PT Sans"/>
                <a:ea typeface="PT Sans"/>
                <a:cs typeface="PT Sans"/>
                <a:sym typeface="PT Sans"/>
              </a:defRPr>
            </a:lvl4pPr>
            <a:lvl5pPr indent="0" lvl="4" marL="0" marR="0" rtl="0" algn="r">
              <a:spcBef>
                <a:spcPts val="0"/>
              </a:spcBef>
              <a:buNone/>
              <a:defRPr b="0" i="0" sz="1200" u="none" cap="none" strike="noStrike">
                <a:solidFill>
                  <a:schemeClr val="dk1"/>
                </a:solidFill>
                <a:latin typeface="PT Sans"/>
                <a:ea typeface="PT Sans"/>
                <a:cs typeface="PT Sans"/>
                <a:sym typeface="PT Sans"/>
              </a:defRPr>
            </a:lvl5pPr>
            <a:lvl6pPr indent="0" lvl="5" marL="0" marR="0" rtl="0" algn="r">
              <a:spcBef>
                <a:spcPts val="0"/>
              </a:spcBef>
              <a:buNone/>
              <a:defRPr b="0" i="0" sz="1200" u="none" cap="none" strike="noStrike">
                <a:solidFill>
                  <a:schemeClr val="dk1"/>
                </a:solidFill>
                <a:latin typeface="PT Sans"/>
                <a:ea typeface="PT Sans"/>
                <a:cs typeface="PT Sans"/>
                <a:sym typeface="PT Sans"/>
              </a:defRPr>
            </a:lvl6pPr>
            <a:lvl7pPr indent="0" lvl="6" marL="0" marR="0" rtl="0" algn="r">
              <a:spcBef>
                <a:spcPts val="0"/>
              </a:spcBef>
              <a:buNone/>
              <a:defRPr b="0" i="0" sz="1200" u="none" cap="none" strike="noStrike">
                <a:solidFill>
                  <a:schemeClr val="dk1"/>
                </a:solidFill>
                <a:latin typeface="PT Sans"/>
                <a:ea typeface="PT Sans"/>
                <a:cs typeface="PT Sans"/>
                <a:sym typeface="PT Sans"/>
              </a:defRPr>
            </a:lvl7pPr>
            <a:lvl8pPr indent="0" lvl="7" marL="0" marR="0" rtl="0" algn="r">
              <a:spcBef>
                <a:spcPts val="0"/>
              </a:spcBef>
              <a:buNone/>
              <a:defRPr b="0" i="0" sz="1200" u="none" cap="none" strike="noStrike">
                <a:solidFill>
                  <a:schemeClr val="dk1"/>
                </a:solidFill>
                <a:latin typeface="PT Sans"/>
                <a:ea typeface="PT Sans"/>
                <a:cs typeface="PT Sans"/>
                <a:sym typeface="PT Sans"/>
              </a:defRPr>
            </a:lvl8pPr>
            <a:lvl9pPr indent="0" lvl="8" marL="0" marR="0" rtl="0" algn="r">
              <a:spcBef>
                <a:spcPts val="0"/>
              </a:spcBef>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drive.google.com/file/d/1nAlQPpzHubPFdxl9On1xrpLCw9eLsB1A/view" TargetMode="External"/><Relationship Id="rId5" Type="http://schemas.openxmlformats.org/officeDocument/2006/relationships/image" Target="../media/image1.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drive.google.com/open?id=1Kc_hijGXLhwMUKYZHVKSZANJLlHXtbLk&amp;authuser=0" TargetMode="External"/><Relationship Id="rId4" Type="http://schemas.openxmlformats.org/officeDocument/2006/relationships/hyperlink" Target="https://safeyoutube.net/w/4OdC" TargetMode="External"/><Relationship Id="rId5" Type="http://schemas.openxmlformats.org/officeDocument/2006/relationships/hyperlink" Target="https://www.idello.org/en" TargetMode="External"/><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2.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1" Type="http://schemas.openxmlformats.org/officeDocument/2006/relationships/hyperlink" Target="http://drive.google.com/file/d/1l9xveGsgF-GiMtyFX9vwBPyNSa6qLHp-/view" TargetMode="External"/><Relationship Id="rId10" Type="http://schemas.openxmlformats.org/officeDocument/2006/relationships/image" Target="../media/image21.png"/><Relationship Id="rId13" Type="http://schemas.openxmlformats.org/officeDocument/2006/relationships/image" Target="../media/image11.png"/><Relationship Id="rId12"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hyperlink" Target="http://drive.google.com/file/d/1rAsVNBORrTGqm3sP2ICw6bOHR_VghSBu/view" TargetMode="External"/><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a/tdsb.on.ca/open?id=1jgCs39KvhM2OOIS02NzpY5jtjTH4Rvo0mRzOl0kgf24" TargetMode="External"/><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image" Target="../media/image16.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rPr lang="en" sz="4800">
                <a:solidFill>
                  <a:srgbClr val="FFFFFF"/>
                </a:solidFill>
                <a:latin typeface="Cabin"/>
                <a:ea typeface="Cabin"/>
                <a:cs typeface="Cabin"/>
                <a:sym typeface="Cabin"/>
              </a:rPr>
              <a:t>École virtuelle TDSB</a:t>
            </a:r>
            <a:endParaRPr sz="4800">
              <a:solidFill>
                <a:srgbClr val="FFFFFF"/>
              </a:solidFill>
              <a:latin typeface="Cabin"/>
              <a:ea typeface="Cabin"/>
              <a:cs typeface="Cabin"/>
              <a:sym typeface="Cabin"/>
            </a:endParaRPr>
          </a:p>
          <a:p>
            <a:pPr indent="0" lvl="0" marL="0" rtl="0" algn="ctr">
              <a:spcBef>
                <a:spcPts val="0"/>
              </a:spcBef>
              <a:spcAft>
                <a:spcPts val="0"/>
              </a:spcAft>
              <a:buNone/>
            </a:pPr>
            <a:r>
              <a:rPr b="1" lang="en">
                <a:solidFill>
                  <a:srgbClr val="FFFFFF"/>
                </a:solidFill>
                <a:latin typeface="Cabin"/>
                <a:ea typeface="Cabin"/>
                <a:cs typeface="Cabin"/>
                <a:sym typeface="Cabin"/>
              </a:rPr>
              <a:t>Grades 7-8 Core French</a:t>
            </a:r>
            <a:endParaRPr b="1">
              <a:solidFill>
                <a:srgbClr val="FFFFFF"/>
              </a:solidFill>
              <a:latin typeface="Cabin"/>
              <a:ea typeface="Cabin"/>
              <a:cs typeface="Cabin"/>
              <a:sym typeface="Cabin"/>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bin"/>
                <a:ea typeface="Cabin"/>
                <a:cs typeface="Cabin"/>
                <a:sym typeface="Cabin"/>
              </a:rPr>
              <a:t>mardi le 22 septembre 2020</a:t>
            </a:r>
            <a:endParaRPr>
              <a:solidFill>
                <a:srgbClr val="FFFFFF"/>
              </a:solidFill>
              <a:latin typeface="Cabin"/>
              <a:ea typeface="Cabin"/>
              <a:cs typeface="Cabin"/>
              <a:sym typeface="Cabin"/>
            </a:endParaRPr>
          </a:p>
        </p:txBody>
      </p:sp>
      <p:pic>
        <p:nvPicPr>
          <p:cNvPr id="62" name="Google Shape;62;p14"/>
          <p:cNvPicPr preferRelativeResize="0"/>
          <p:nvPr/>
        </p:nvPicPr>
        <p:blipFill>
          <a:blip r:embed="rId3">
            <a:alphaModFix/>
          </a:blip>
          <a:stretch>
            <a:fillRect/>
          </a:stretch>
        </p:blipFill>
        <p:spPr>
          <a:xfrm>
            <a:off x="579600" y="455275"/>
            <a:ext cx="514350" cy="65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41603" y="556325"/>
            <a:ext cx="8260800" cy="584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Garamond"/>
              <a:buNone/>
            </a:pPr>
            <a:r>
              <a:rPr b="1" lang="en" sz="3500">
                <a:latin typeface="Cabin"/>
                <a:ea typeface="Cabin"/>
                <a:cs typeface="Cabin"/>
                <a:sym typeface="Cabin"/>
              </a:rPr>
              <a:t>Texte reconnaissant de traités</a:t>
            </a:r>
            <a:endParaRPr b="1" sz="3500">
              <a:latin typeface="Cabin"/>
              <a:ea typeface="Cabin"/>
              <a:cs typeface="Cabin"/>
              <a:sym typeface="Cabin"/>
            </a:endParaRPr>
          </a:p>
        </p:txBody>
      </p:sp>
      <p:sp>
        <p:nvSpPr>
          <p:cNvPr id="68" name="Google Shape;68;p15"/>
          <p:cNvSpPr txBox="1"/>
          <p:nvPr/>
        </p:nvSpPr>
        <p:spPr>
          <a:xfrm>
            <a:off x="6553200" y="4686300"/>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Verdana"/>
              <a:buNone/>
            </a:pPr>
            <a:fld id="{00000000-1234-1234-1234-123412341234}" type="slidenum">
              <a:rPr b="0" i="0" lang="en" sz="1000" u="none">
                <a:solidFill>
                  <a:schemeClr val="dk1"/>
                </a:solidFill>
                <a:latin typeface="Verdana"/>
                <a:ea typeface="Verdana"/>
                <a:cs typeface="Verdana"/>
                <a:sym typeface="Verdana"/>
              </a:rPr>
              <a:t>‹#›</a:t>
            </a:fld>
            <a:endParaRPr/>
          </a:p>
        </p:txBody>
      </p:sp>
      <p:sp>
        <p:nvSpPr>
          <p:cNvPr id="69" name="Google Shape;69;p15"/>
          <p:cNvSpPr txBox="1"/>
          <p:nvPr/>
        </p:nvSpPr>
        <p:spPr>
          <a:xfrm>
            <a:off x="457200" y="1415550"/>
            <a:ext cx="8001000" cy="2147100"/>
          </a:xfrm>
          <a:prstGeom prst="rect">
            <a:avLst/>
          </a:prstGeom>
          <a:noFill/>
          <a:ln>
            <a:noFill/>
          </a:ln>
        </p:spPr>
        <p:txBody>
          <a:bodyPr anchorCtr="0" anchor="ctr" bIns="91425" lIns="91425" spcFirstLastPara="1" rIns="91425" wrap="square" tIns="91425">
            <a:noAutofit/>
          </a:bodyPr>
          <a:lstStyle/>
          <a:p>
            <a:pPr indent="0" lvl="0" marL="0" rtl="0" algn="ctr">
              <a:spcBef>
                <a:spcPts val="480"/>
              </a:spcBef>
              <a:spcAft>
                <a:spcPts val="0"/>
              </a:spcAft>
              <a:buClr>
                <a:schemeClr val="dk1"/>
              </a:buClr>
              <a:buSzPts val="1100"/>
              <a:buFont typeface="Arial"/>
              <a:buNone/>
            </a:pPr>
            <a:r>
              <a:rPr lang="en" sz="2200">
                <a:latin typeface="Cabin"/>
                <a:ea typeface="Cabin"/>
                <a:cs typeface="Cabin"/>
                <a:sym typeface="Cabin"/>
              </a:rPr>
              <a:t>Nous reconnaissons que nous sommes accueillis sur les terres des Mississaugas des Anichinabés, de la Confédération Haudenosaunee et du Wendat. Nous voulons également reconnaître la pérennité de la présence des Premières Nations, du Métis et du Inuit.</a:t>
            </a:r>
            <a:endParaRPr sz="2200">
              <a:latin typeface="Cabin"/>
              <a:ea typeface="Cabin"/>
              <a:cs typeface="Cabin"/>
              <a:sym typeface="Cabin"/>
            </a:endParaRPr>
          </a:p>
        </p:txBody>
      </p:sp>
      <p:pic>
        <p:nvPicPr>
          <p:cNvPr id="70" name="Google Shape;70;p15"/>
          <p:cNvPicPr preferRelativeResize="0"/>
          <p:nvPr/>
        </p:nvPicPr>
        <p:blipFill rotWithShape="1">
          <a:blip r:embed="rId3">
            <a:alphaModFix/>
          </a:blip>
          <a:srcRect b="0" l="0" r="0" t="0"/>
          <a:stretch/>
        </p:blipFill>
        <p:spPr>
          <a:xfrm>
            <a:off x="3795375" y="3461477"/>
            <a:ext cx="1285550" cy="1285550"/>
          </a:xfrm>
          <a:prstGeom prst="rect">
            <a:avLst/>
          </a:prstGeom>
          <a:noFill/>
          <a:ln>
            <a:noFill/>
          </a:ln>
        </p:spPr>
      </p:pic>
      <p:pic>
        <p:nvPicPr>
          <p:cNvPr id="71" name="Google Shape;71;p15" title="Texte reconnaissant les traites.mp3">
            <a:hlinkClick r:id="rId4"/>
          </p:cNvPr>
          <p:cNvPicPr preferRelativeResize="0"/>
          <p:nvPr/>
        </p:nvPicPr>
        <p:blipFill>
          <a:blip r:embed="rId5">
            <a:alphaModFix/>
          </a:blip>
          <a:stretch>
            <a:fillRect/>
          </a:stretch>
        </p:blipFill>
        <p:spPr>
          <a:xfrm>
            <a:off x="8303175" y="165100"/>
            <a:ext cx="457200" cy="457200"/>
          </a:xfrm>
          <a:prstGeom prst="rect">
            <a:avLst/>
          </a:prstGeom>
          <a:noFill/>
          <a:ln>
            <a:noFill/>
          </a:ln>
        </p:spPr>
      </p:pic>
      <p:pic>
        <p:nvPicPr>
          <p:cNvPr id="72" name="Google Shape;72;p15"/>
          <p:cNvPicPr preferRelativeResize="0"/>
          <p:nvPr/>
        </p:nvPicPr>
        <p:blipFill>
          <a:blip r:embed="rId6">
            <a:alphaModFix/>
          </a:blip>
          <a:stretch>
            <a:fillRect/>
          </a:stretch>
        </p:blipFill>
        <p:spPr>
          <a:xfrm>
            <a:off x="8194699" y="4390624"/>
            <a:ext cx="766750" cy="70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Offers free French-language educational videos, digital books, apps and games to engage K-12 children in their second language learning</a:t>
            </a:r>
            <a:endParaRPr>
              <a:solidFill>
                <a:schemeClr val="accent2"/>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Subtitles available (</a:t>
            </a:r>
            <a:r>
              <a:rPr b="1" lang="en">
                <a:solidFill>
                  <a:schemeClr val="accent2"/>
                </a:solidFill>
                <a:latin typeface="Cabin"/>
                <a:ea typeface="Cabin"/>
                <a:cs typeface="Cabin"/>
                <a:sym typeface="Cabin"/>
              </a:rPr>
              <a:t>use of French subtitles is suggested</a:t>
            </a:r>
            <a:r>
              <a:rPr lang="en">
                <a:solidFill>
                  <a:schemeClr val="accent2"/>
                </a:solidFill>
                <a:latin typeface="Cabin"/>
                <a:ea typeface="Cabin"/>
                <a:cs typeface="Cabin"/>
                <a:sym typeface="Cabin"/>
              </a:rPr>
              <a:t>)</a:t>
            </a:r>
            <a:endParaRPr>
              <a:solidFill>
                <a:schemeClr val="dk1"/>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3">
                  <a:extLst>
                    <a:ext uri="{A12FA001-AC4F-418D-AE19-62706E023703}">
                      <ahyp:hlinkClr val="tx"/>
                    </a:ext>
                  </a:extLst>
                </a:hlinkClick>
              </a:rPr>
              <a:t>How to create an Idello account (parents and students)</a:t>
            </a:r>
            <a:endParaRPr u="sng">
              <a:solidFill>
                <a:srgbClr val="4A86E8"/>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4">
                  <a:extLst>
                    <a:ext uri="{A12FA001-AC4F-418D-AE19-62706E023703}">
                      <ahyp:hlinkClr val="tx"/>
                    </a:ext>
                  </a:extLst>
                </a:hlinkClick>
              </a:rPr>
              <a:t>IDÉLLO : Video Tutorial for Parents &amp; Students on how to create an account</a:t>
            </a:r>
            <a:endParaRPr sz="2500">
              <a:solidFill>
                <a:srgbClr val="4A86E8"/>
              </a:solidFill>
              <a:latin typeface="Cabin"/>
              <a:ea typeface="Cabin"/>
              <a:cs typeface="Cabin"/>
              <a:sym typeface="Cabin"/>
            </a:endParaRPr>
          </a:p>
        </p:txBody>
      </p:sp>
      <p:pic>
        <p:nvPicPr>
          <p:cNvPr id="78" name="Google Shape;78;p16">
            <a:hlinkClick r:id="rId5"/>
          </p:cNvPr>
          <p:cNvPicPr preferRelativeResize="0"/>
          <p:nvPr/>
        </p:nvPicPr>
        <p:blipFill>
          <a:blip r:embed="rId6">
            <a:alphaModFix/>
          </a:blip>
          <a:stretch>
            <a:fillRect/>
          </a:stretch>
        </p:blipFill>
        <p:spPr>
          <a:xfrm>
            <a:off x="1612525" y="830075"/>
            <a:ext cx="1143000" cy="1133475"/>
          </a:xfrm>
          <a:prstGeom prst="rect">
            <a:avLst/>
          </a:prstGeom>
          <a:noFill/>
          <a:ln>
            <a:noFill/>
          </a:ln>
        </p:spPr>
      </p:pic>
      <p:sp>
        <p:nvSpPr>
          <p:cNvPr id="79" name="Google Shape;79;p16"/>
          <p:cNvSpPr txBox="1"/>
          <p:nvPr>
            <p:ph idx="1" type="subTitle"/>
          </p:nvPr>
        </p:nvSpPr>
        <p:spPr>
          <a:xfrm>
            <a:off x="265500" y="2269675"/>
            <a:ext cx="4045200" cy="161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bin"/>
                <a:ea typeface="Cabin"/>
                <a:cs typeface="Cabin"/>
                <a:sym typeface="Cabin"/>
              </a:rPr>
              <a:t>In order to access some resources that you will be using in class, it will be useful to have an account with Idello. If you don’t already have one, please take some time to set one up. </a:t>
            </a:r>
            <a:endParaRPr sz="1800">
              <a:latin typeface="Cabin"/>
              <a:ea typeface="Cabin"/>
              <a:cs typeface="Cabin"/>
              <a:sym typeface="Cabin"/>
            </a:endParaRPr>
          </a:p>
        </p:txBody>
      </p:sp>
      <p:pic>
        <p:nvPicPr>
          <p:cNvPr id="80" name="Google Shape;80;p16"/>
          <p:cNvPicPr preferRelativeResize="0"/>
          <p:nvPr/>
        </p:nvPicPr>
        <p:blipFill>
          <a:blip r:embed="rId7">
            <a:alphaModFix/>
          </a:blip>
          <a:stretch>
            <a:fillRect/>
          </a:stretch>
        </p:blipFill>
        <p:spPr>
          <a:xfrm>
            <a:off x="4721149" y="4469012"/>
            <a:ext cx="766750" cy="701525"/>
          </a:xfrm>
          <a:prstGeom prst="rect">
            <a:avLst/>
          </a:prstGeom>
          <a:noFill/>
          <a:ln>
            <a:noFill/>
          </a:ln>
        </p:spPr>
      </p:pic>
      <p:sp>
        <p:nvSpPr>
          <p:cNvPr id="81" name="Google Shape;81;p16"/>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82" name="Google Shape;82;p16"/>
          <p:cNvPicPr preferRelativeResize="0"/>
          <p:nvPr/>
        </p:nvPicPr>
        <p:blipFill>
          <a:blip r:embed="rId8">
            <a:alphaModFix/>
          </a:blip>
          <a:stretch>
            <a:fillRect/>
          </a:stretch>
        </p:blipFill>
        <p:spPr>
          <a:xfrm>
            <a:off x="6489500" y="4603175"/>
            <a:ext cx="423288" cy="423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060850"/>
            <a:ext cx="8520600" cy="366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Bonjour!  Salut!                  </a:t>
            </a:r>
            <a:r>
              <a:rPr lang="en">
                <a:solidFill>
                  <a:srgbClr val="FF0000"/>
                </a:solidFill>
                <a:latin typeface="Cabin"/>
                <a:ea typeface="Cabin"/>
                <a:cs typeface="Cabin"/>
                <a:sym typeface="Cabin"/>
              </a:rPr>
              <a:t>B</a:t>
            </a:r>
            <a:r>
              <a:rPr lang="en">
                <a:solidFill>
                  <a:srgbClr val="0000FF"/>
                </a:solidFill>
                <a:latin typeface="Cabin"/>
                <a:ea typeface="Cabin"/>
                <a:cs typeface="Cabin"/>
                <a:sym typeface="Cabin"/>
              </a:rPr>
              <a:t>i</a:t>
            </a:r>
            <a:r>
              <a:rPr lang="en">
                <a:solidFill>
                  <a:srgbClr val="FF00FF"/>
                </a:solidFill>
                <a:latin typeface="Cabin"/>
                <a:ea typeface="Cabin"/>
                <a:cs typeface="Cabin"/>
                <a:sym typeface="Cabin"/>
              </a:rPr>
              <a:t>e</a:t>
            </a:r>
            <a:r>
              <a:rPr lang="en">
                <a:solidFill>
                  <a:srgbClr val="38761D"/>
                </a:solidFill>
                <a:latin typeface="Cabin"/>
                <a:ea typeface="Cabin"/>
                <a:cs typeface="Cabin"/>
                <a:sym typeface="Cabin"/>
              </a:rPr>
              <a:t>n</a:t>
            </a:r>
            <a:r>
              <a:rPr lang="en">
                <a:solidFill>
                  <a:srgbClr val="B45F06"/>
                </a:solidFill>
                <a:latin typeface="Cabin"/>
                <a:ea typeface="Cabin"/>
                <a:cs typeface="Cabin"/>
                <a:sym typeface="Cabin"/>
              </a:rPr>
              <a:t>v</a:t>
            </a:r>
            <a:r>
              <a:rPr lang="en">
                <a:solidFill>
                  <a:schemeClr val="accent5"/>
                </a:solidFill>
                <a:latin typeface="Cabin"/>
                <a:ea typeface="Cabin"/>
                <a:cs typeface="Cabin"/>
                <a:sym typeface="Cabin"/>
              </a:rPr>
              <a:t>e</a:t>
            </a:r>
            <a:r>
              <a:rPr lang="en">
                <a:solidFill>
                  <a:srgbClr val="20124D"/>
                </a:solidFill>
                <a:latin typeface="Cabin"/>
                <a:ea typeface="Cabin"/>
                <a:cs typeface="Cabin"/>
                <a:sym typeface="Cabin"/>
              </a:rPr>
              <a:t>n</a:t>
            </a:r>
            <a:r>
              <a:rPr lang="en">
                <a:solidFill>
                  <a:srgbClr val="9900FF"/>
                </a:solidFill>
                <a:latin typeface="Cabin"/>
                <a:ea typeface="Cabin"/>
                <a:cs typeface="Cabin"/>
                <a:sym typeface="Cabin"/>
              </a:rPr>
              <a:t>u</a:t>
            </a:r>
            <a:r>
              <a:rPr lang="en">
                <a:solidFill>
                  <a:srgbClr val="FF9900"/>
                </a:solidFill>
                <a:latin typeface="Cabin"/>
                <a:ea typeface="Cabin"/>
                <a:cs typeface="Cabin"/>
                <a:sym typeface="Cabin"/>
              </a:rPr>
              <a:t>e</a:t>
            </a:r>
            <a:r>
              <a:rPr lang="en">
                <a:latin typeface="Cabin"/>
                <a:ea typeface="Cabin"/>
                <a:cs typeface="Cabin"/>
                <a:sym typeface="Cabin"/>
              </a:rPr>
              <a:t> à la classe de français! On est très content de t’avoir ici!</a:t>
            </a:r>
            <a:r>
              <a:rPr b="1" i="1" lang="en">
                <a:latin typeface="Cabin"/>
                <a:ea typeface="Cabin"/>
                <a:cs typeface="Cabin"/>
                <a:sym typeface="Cabin"/>
              </a:rPr>
              <a:t>             </a:t>
            </a:r>
            <a:endParaRPr b="1" i="1">
              <a:latin typeface="Cabin"/>
              <a:ea typeface="Cabin"/>
              <a:cs typeface="Cabin"/>
              <a:sym typeface="Cabin"/>
            </a:endParaRPr>
          </a:p>
          <a:p>
            <a:pPr indent="0" lvl="0" marL="0" rtl="0" algn="l">
              <a:spcBef>
                <a:spcPts val="1600"/>
              </a:spcBef>
              <a:spcAft>
                <a:spcPts val="0"/>
              </a:spcAft>
              <a:buNone/>
            </a:pPr>
            <a:r>
              <a:rPr b="1" lang="en">
                <a:latin typeface="Cabin"/>
                <a:ea typeface="Cabin"/>
                <a:cs typeface="Cabin"/>
                <a:sym typeface="Cabin"/>
              </a:rPr>
              <a:t>                Comment ça va?</a:t>
            </a:r>
            <a:r>
              <a:rPr i="1" lang="en">
                <a:latin typeface="Cabin"/>
                <a:ea typeface="Cabin"/>
                <a:cs typeface="Cabin"/>
                <a:sym typeface="Cabin"/>
              </a:rPr>
              <a:t>    </a:t>
            </a:r>
            <a:endParaRPr>
              <a:latin typeface="Cabin"/>
              <a:ea typeface="Cabin"/>
              <a:cs typeface="Cabin"/>
              <a:sym typeface="Cabin"/>
            </a:endParaRPr>
          </a:p>
          <a:p>
            <a:pPr indent="0" lvl="0" marL="0" rtl="0" algn="l">
              <a:spcBef>
                <a:spcPts val="1600"/>
              </a:spcBef>
              <a:spcAft>
                <a:spcPts val="0"/>
              </a:spcAft>
              <a:buNone/>
            </a:pPr>
            <a:r>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Prends une minute pour penser à tes émotions aujourd’hui, le premier jour d’école en </a:t>
            </a:r>
            <a:r>
              <a:rPr b="1" i="1" lang="en">
                <a:latin typeface="Cabin"/>
                <a:ea typeface="Cabin"/>
                <a:cs typeface="Cabin"/>
                <a:sym typeface="Cabin"/>
              </a:rPr>
              <a:t>français cadre</a:t>
            </a:r>
            <a:r>
              <a:rPr i="1" lang="en">
                <a:latin typeface="Cabin"/>
                <a:ea typeface="Cabin"/>
                <a:cs typeface="Cabin"/>
                <a:sym typeface="Cabin"/>
              </a:rPr>
              <a:t> (Core French) dans l’école virtuelle du TDSB.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Es-tu excité/excitée? Es-tu nerveux/nerveuse? Peut-être que tu as des émotions différentes?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Est-ce que tu te souviens de ce que tu as déjà fait en français? Pratique </a:t>
            </a:r>
            <a:r>
              <a:rPr lang="en">
                <a:latin typeface="Cabin"/>
                <a:ea typeface="Cabin"/>
                <a:cs typeface="Cabin"/>
                <a:sym typeface="Cabin"/>
              </a:rPr>
              <a:t>à</a:t>
            </a:r>
            <a:r>
              <a:rPr i="1" lang="en">
                <a:latin typeface="Cabin"/>
                <a:ea typeface="Cabin"/>
                <a:cs typeface="Cabin"/>
                <a:sym typeface="Cabin"/>
              </a:rPr>
              <a:t> </a:t>
            </a:r>
            <a:r>
              <a:rPr i="1" lang="en">
                <a:latin typeface="Cabin"/>
                <a:ea typeface="Cabin"/>
                <a:cs typeface="Cabin"/>
                <a:sym typeface="Cabin"/>
              </a:rPr>
              <a:t>décrire</a:t>
            </a:r>
            <a:r>
              <a:rPr i="1" lang="en">
                <a:latin typeface="Cabin"/>
                <a:ea typeface="Cabin"/>
                <a:cs typeface="Cabin"/>
                <a:sym typeface="Cabin"/>
              </a:rPr>
              <a:t> tes </a:t>
            </a:r>
            <a:r>
              <a:rPr i="1" lang="en">
                <a:latin typeface="Cabin"/>
                <a:ea typeface="Cabin"/>
                <a:cs typeface="Cabin"/>
                <a:sym typeface="Cabin"/>
              </a:rPr>
              <a:t>émotions… </a:t>
            </a:r>
            <a:r>
              <a:rPr b="1" i="1" lang="en">
                <a:latin typeface="Cabin"/>
                <a:ea typeface="Cabin"/>
                <a:cs typeface="Cabin"/>
                <a:sym typeface="Cabin"/>
              </a:rPr>
              <a:t>un peu de révision!</a:t>
            </a:r>
            <a:endParaRPr b="1" i="1">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526025" y="1914755"/>
            <a:ext cx="572700" cy="585599"/>
          </a:xfrm>
          <a:prstGeom prst="rect">
            <a:avLst/>
          </a:prstGeom>
          <a:noFill/>
          <a:ln>
            <a:noFill/>
          </a:ln>
        </p:spPr>
      </p:pic>
      <p:pic>
        <p:nvPicPr>
          <p:cNvPr id="89" name="Google Shape;89;p17"/>
          <p:cNvPicPr preferRelativeResize="0"/>
          <p:nvPr/>
        </p:nvPicPr>
        <p:blipFill>
          <a:blip r:embed="rId4">
            <a:alphaModFix/>
          </a:blip>
          <a:stretch>
            <a:fillRect/>
          </a:stretch>
        </p:blipFill>
        <p:spPr>
          <a:xfrm>
            <a:off x="3111094" y="1773569"/>
            <a:ext cx="1304300" cy="867975"/>
          </a:xfrm>
          <a:prstGeom prst="rect">
            <a:avLst/>
          </a:prstGeom>
          <a:noFill/>
          <a:ln>
            <a:noFill/>
          </a:ln>
        </p:spPr>
      </p:pic>
      <p:pic>
        <p:nvPicPr>
          <p:cNvPr id="90" name="Google Shape;90;p17"/>
          <p:cNvPicPr preferRelativeResize="0"/>
          <p:nvPr/>
        </p:nvPicPr>
        <p:blipFill>
          <a:blip r:embed="rId5">
            <a:alphaModFix/>
          </a:blip>
          <a:stretch>
            <a:fillRect/>
          </a:stretch>
        </p:blipFill>
        <p:spPr>
          <a:xfrm>
            <a:off x="6337700" y="1761675"/>
            <a:ext cx="1093640" cy="867975"/>
          </a:xfrm>
          <a:prstGeom prst="rect">
            <a:avLst/>
          </a:prstGeom>
          <a:noFill/>
          <a:ln cap="flat" cmpd="sng" w="9525">
            <a:solidFill>
              <a:srgbClr val="000000"/>
            </a:solidFill>
            <a:prstDash val="solid"/>
            <a:round/>
            <a:headEnd len="sm" w="sm" type="none"/>
            <a:tailEnd len="sm" w="sm" type="none"/>
          </a:ln>
        </p:spPr>
      </p:pic>
      <p:pic>
        <p:nvPicPr>
          <p:cNvPr id="91" name="Google Shape;91;p17"/>
          <p:cNvPicPr preferRelativeResize="0"/>
          <p:nvPr/>
        </p:nvPicPr>
        <p:blipFill>
          <a:blip r:embed="rId6">
            <a:alphaModFix/>
          </a:blip>
          <a:stretch>
            <a:fillRect/>
          </a:stretch>
        </p:blipFill>
        <p:spPr>
          <a:xfrm>
            <a:off x="4724394" y="1773579"/>
            <a:ext cx="1304300" cy="867953"/>
          </a:xfrm>
          <a:prstGeom prst="rect">
            <a:avLst/>
          </a:prstGeom>
          <a:noFill/>
          <a:ln>
            <a:noFill/>
          </a:ln>
        </p:spPr>
      </p:pic>
      <p:pic>
        <p:nvPicPr>
          <p:cNvPr id="92" name="Google Shape;92;p17"/>
          <p:cNvPicPr preferRelativeResize="0"/>
          <p:nvPr/>
        </p:nvPicPr>
        <p:blipFill>
          <a:blip r:embed="rId7">
            <a:alphaModFix/>
          </a:blip>
          <a:stretch>
            <a:fillRect/>
          </a:stretch>
        </p:blipFill>
        <p:spPr>
          <a:xfrm>
            <a:off x="2005850" y="973248"/>
            <a:ext cx="572700" cy="572700"/>
          </a:xfrm>
          <a:prstGeom prst="rect">
            <a:avLst/>
          </a:prstGeom>
          <a:noFill/>
          <a:ln>
            <a:noFill/>
          </a:ln>
        </p:spPr>
      </p:pic>
      <p:sp>
        <p:nvSpPr>
          <p:cNvPr id="93" name="Google Shape;93;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 français</a:t>
            </a:r>
            <a:endParaRPr b="1">
              <a:latin typeface="Cabin"/>
              <a:ea typeface="Cabin"/>
              <a:cs typeface="Cabin"/>
              <a:sym typeface="Cabin"/>
            </a:endParaRPr>
          </a:p>
        </p:txBody>
      </p:sp>
      <p:pic>
        <p:nvPicPr>
          <p:cNvPr id="94" name="Google Shape;94;p17"/>
          <p:cNvPicPr preferRelativeResize="0"/>
          <p:nvPr/>
        </p:nvPicPr>
        <p:blipFill>
          <a:blip r:embed="rId8">
            <a:alphaModFix/>
          </a:blip>
          <a:stretch>
            <a:fillRect/>
          </a:stretch>
        </p:blipFill>
        <p:spPr>
          <a:xfrm>
            <a:off x="4724400" y="4742300"/>
            <a:ext cx="766750" cy="423300"/>
          </a:xfrm>
          <a:prstGeom prst="rect">
            <a:avLst/>
          </a:prstGeom>
          <a:noFill/>
          <a:ln>
            <a:noFill/>
          </a:ln>
        </p:spPr>
      </p:pic>
      <p:sp>
        <p:nvSpPr>
          <p:cNvPr id="95" name="Google Shape;95;p17"/>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96" name="Google Shape;96;p17"/>
          <p:cNvPicPr preferRelativeResize="0"/>
          <p:nvPr/>
        </p:nvPicPr>
        <p:blipFill>
          <a:blip r:embed="rId9">
            <a:alphaModFix/>
          </a:blip>
          <a:stretch>
            <a:fillRect/>
          </a:stretch>
        </p:blipFill>
        <p:spPr>
          <a:xfrm>
            <a:off x="6489500" y="4603175"/>
            <a:ext cx="423288" cy="4232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1204050" y="1320319"/>
            <a:ext cx="1135850" cy="1161450"/>
          </a:xfrm>
          <a:prstGeom prst="rect">
            <a:avLst/>
          </a:prstGeom>
          <a:noFill/>
          <a:ln>
            <a:noFill/>
          </a:ln>
        </p:spPr>
      </p:pic>
      <p:pic>
        <p:nvPicPr>
          <p:cNvPr id="102" name="Google Shape;102;p18"/>
          <p:cNvPicPr preferRelativeResize="0"/>
          <p:nvPr/>
        </p:nvPicPr>
        <p:blipFill>
          <a:blip r:embed="rId4">
            <a:alphaModFix/>
          </a:blip>
          <a:stretch>
            <a:fillRect/>
          </a:stretch>
        </p:blipFill>
        <p:spPr>
          <a:xfrm>
            <a:off x="4932775" y="3184324"/>
            <a:ext cx="892950" cy="892950"/>
          </a:xfrm>
          <a:prstGeom prst="rect">
            <a:avLst/>
          </a:prstGeom>
          <a:noFill/>
          <a:ln>
            <a:noFill/>
          </a:ln>
        </p:spPr>
      </p:pic>
      <p:sp>
        <p:nvSpPr>
          <p:cNvPr id="103" name="Google Shape;103;p18"/>
          <p:cNvSpPr/>
          <p:nvPr/>
        </p:nvSpPr>
        <p:spPr>
          <a:xfrm>
            <a:off x="98872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content / contente.</a:t>
            </a:r>
            <a:endParaRPr/>
          </a:p>
        </p:txBody>
      </p:sp>
      <p:sp>
        <p:nvSpPr>
          <p:cNvPr id="104" name="Google Shape;104;p18"/>
          <p:cNvSpPr txBox="1"/>
          <p:nvPr>
            <p:ph idx="4294967295" type="title"/>
          </p:nvPr>
        </p:nvSpPr>
        <p:spPr>
          <a:xfrm>
            <a:off x="311700" y="445025"/>
            <a:ext cx="227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Les émotions</a:t>
            </a:r>
            <a:endParaRPr b="1">
              <a:latin typeface="Cabin"/>
              <a:ea typeface="Cabin"/>
              <a:cs typeface="Cabin"/>
              <a:sym typeface="Cabin"/>
            </a:endParaRPr>
          </a:p>
        </p:txBody>
      </p:sp>
      <p:pic>
        <p:nvPicPr>
          <p:cNvPr id="105" name="Google Shape;105;p18"/>
          <p:cNvPicPr preferRelativeResize="0"/>
          <p:nvPr/>
        </p:nvPicPr>
        <p:blipFill>
          <a:blip r:embed="rId5">
            <a:alphaModFix/>
          </a:blip>
          <a:stretch>
            <a:fillRect/>
          </a:stretch>
        </p:blipFill>
        <p:spPr>
          <a:xfrm>
            <a:off x="1325488" y="3131650"/>
            <a:ext cx="892975" cy="998300"/>
          </a:xfrm>
          <a:prstGeom prst="rect">
            <a:avLst/>
          </a:prstGeom>
          <a:noFill/>
          <a:ln>
            <a:noFill/>
          </a:ln>
        </p:spPr>
      </p:pic>
      <p:pic>
        <p:nvPicPr>
          <p:cNvPr id="106" name="Google Shape;106;p18"/>
          <p:cNvPicPr preferRelativeResize="0"/>
          <p:nvPr/>
        </p:nvPicPr>
        <p:blipFill>
          <a:blip r:embed="rId6">
            <a:alphaModFix/>
          </a:blip>
          <a:stretch>
            <a:fillRect/>
          </a:stretch>
        </p:blipFill>
        <p:spPr>
          <a:xfrm>
            <a:off x="2863932" y="1363288"/>
            <a:ext cx="1435875" cy="1075525"/>
          </a:xfrm>
          <a:prstGeom prst="rect">
            <a:avLst/>
          </a:prstGeom>
          <a:noFill/>
          <a:ln>
            <a:noFill/>
          </a:ln>
        </p:spPr>
      </p:pic>
      <p:pic>
        <p:nvPicPr>
          <p:cNvPr id="107" name="Google Shape;107;p18"/>
          <p:cNvPicPr preferRelativeResize="0"/>
          <p:nvPr/>
        </p:nvPicPr>
        <p:blipFill>
          <a:blip r:embed="rId7">
            <a:alphaModFix/>
          </a:blip>
          <a:stretch>
            <a:fillRect/>
          </a:stretch>
        </p:blipFill>
        <p:spPr>
          <a:xfrm>
            <a:off x="2996337" y="3210500"/>
            <a:ext cx="1059149" cy="840600"/>
          </a:xfrm>
          <a:prstGeom prst="rect">
            <a:avLst/>
          </a:prstGeom>
          <a:noFill/>
          <a:ln>
            <a:noFill/>
          </a:ln>
        </p:spPr>
      </p:pic>
      <p:pic>
        <p:nvPicPr>
          <p:cNvPr id="108" name="Google Shape;108;p18"/>
          <p:cNvPicPr preferRelativeResize="0"/>
          <p:nvPr/>
        </p:nvPicPr>
        <p:blipFill>
          <a:blip r:embed="rId8">
            <a:alphaModFix/>
          </a:blip>
          <a:stretch>
            <a:fillRect/>
          </a:stretch>
        </p:blipFill>
        <p:spPr>
          <a:xfrm>
            <a:off x="5003562" y="1480762"/>
            <a:ext cx="840575" cy="840575"/>
          </a:xfrm>
          <a:prstGeom prst="rect">
            <a:avLst/>
          </a:prstGeom>
          <a:noFill/>
          <a:ln>
            <a:noFill/>
          </a:ln>
        </p:spPr>
      </p:pic>
      <p:sp>
        <p:nvSpPr>
          <p:cNvPr id="109" name="Google Shape;109;p18"/>
          <p:cNvSpPr/>
          <p:nvPr/>
        </p:nvSpPr>
        <p:spPr>
          <a:xfrm>
            <a:off x="988725"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fatigué / fatiguée.</a:t>
            </a:r>
            <a:endParaRPr/>
          </a:p>
        </p:txBody>
      </p:sp>
      <p:sp>
        <p:nvSpPr>
          <p:cNvPr id="110" name="Google Shape;110;p18"/>
          <p:cNvSpPr/>
          <p:nvPr/>
        </p:nvSpPr>
        <p:spPr>
          <a:xfrm>
            <a:off x="277817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nerveux / nerveuse.</a:t>
            </a:r>
            <a:endParaRPr/>
          </a:p>
        </p:txBody>
      </p:sp>
      <p:sp>
        <p:nvSpPr>
          <p:cNvPr id="111" name="Google Shape;111;p18"/>
          <p:cNvSpPr/>
          <p:nvPr/>
        </p:nvSpPr>
        <p:spPr>
          <a:xfrm>
            <a:off x="27686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excité / excitée.</a:t>
            </a:r>
            <a:endParaRPr/>
          </a:p>
        </p:txBody>
      </p:sp>
      <p:sp>
        <p:nvSpPr>
          <p:cNvPr id="112" name="Google Shape;112;p18"/>
          <p:cNvSpPr/>
          <p:nvPr/>
        </p:nvSpPr>
        <p:spPr>
          <a:xfrm>
            <a:off x="462015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curieux / curieuse.</a:t>
            </a:r>
            <a:endParaRPr/>
          </a:p>
        </p:txBody>
      </p:sp>
      <p:sp>
        <p:nvSpPr>
          <p:cNvPr id="113" name="Google Shape;113;p18"/>
          <p:cNvSpPr/>
          <p:nvPr/>
        </p:nvSpPr>
        <p:spPr>
          <a:xfrm>
            <a:off x="462015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 va comme ci, comme ça.</a:t>
            </a:r>
            <a:endParaRPr/>
          </a:p>
        </p:txBody>
      </p:sp>
      <p:pic>
        <p:nvPicPr>
          <p:cNvPr id="114" name="Google Shape;114;p18"/>
          <p:cNvPicPr preferRelativeResize="0"/>
          <p:nvPr/>
        </p:nvPicPr>
        <p:blipFill>
          <a:blip r:embed="rId9">
            <a:alphaModFix/>
          </a:blip>
          <a:stretch>
            <a:fillRect/>
          </a:stretch>
        </p:blipFill>
        <p:spPr>
          <a:xfrm>
            <a:off x="6797850" y="1480750"/>
            <a:ext cx="772346" cy="840600"/>
          </a:xfrm>
          <a:prstGeom prst="rect">
            <a:avLst/>
          </a:prstGeom>
          <a:noFill/>
          <a:ln>
            <a:noFill/>
          </a:ln>
        </p:spPr>
      </p:pic>
      <p:sp>
        <p:nvSpPr>
          <p:cNvPr id="115" name="Google Shape;115;p18"/>
          <p:cNvSpPr/>
          <p:nvPr/>
        </p:nvSpPr>
        <p:spPr>
          <a:xfrm>
            <a:off x="645610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fâché / fâchée.</a:t>
            </a:r>
            <a:endParaRPr/>
          </a:p>
        </p:txBody>
      </p:sp>
      <p:pic>
        <p:nvPicPr>
          <p:cNvPr id="116" name="Google Shape;116;p18"/>
          <p:cNvPicPr preferRelativeResize="0"/>
          <p:nvPr/>
        </p:nvPicPr>
        <p:blipFill>
          <a:blip r:embed="rId10">
            <a:alphaModFix/>
          </a:blip>
          <a:stretch>
            <a:fillRect/>
          </a:stretch>
        </p:blipFill>
        <p:spPr>
          <a:xfrm>
            <a:off x="6664675" y="3295225"/>
            <a:ext cx="1190250" cy="782042"/>
          </a:xfrm>
          <a:prstGeom prst="rect">
            <a:avLst/>
          </a:prstGeom>
          <a:noFill/>
          <a:ln>
            <a:noFill/>
          </a:ln>
        </p:spPr>
      </p:pic>
      <p:sp>
        <p:nvSpPr>
          <p:cNvPr id="117" name="Google Shape;117;p18"/>
          <p:cNvSpPr/>
          <p:nvPr/>
        </p:nvSpPr>
        <p:spPr>
          <a:xfrm>
            <a:off x="64561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confus / confuse.</a:t>
            </a:r>
            <a:endParaRPr/>
          </a:p>
        </p:txBody>
      </p:sp>
      <p:sp>
        <p:nvSpPr>
          <p:cNvPr id="118" name="Google Shape;118;p18"/>
          <p:cNvSpPr txBox="1"/>
          <p:nvPr/>
        </p:nvSpPr>
        <p:spPr>
          <a:xfrm>
            <a:off x="2768600" y="150725"/>
            <a:ext cx="6147000" cy="12126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Cabin"/>
                <a:ea typeface="Cabin"/>
                <a:cs typeface="Cabin"/>
                <a:sym typeface="Cabin"/>
              </a:rPr>
              <a:t> </a:t>
            </a:r>
            <a:r>
              <a:rPr b="1" lang="en" sz="1800">
                <a:solidFill>
                  <a:schemeClr val="dk2"/>
                </a:solidFill>
                <a:latin typeface="Cabin"/>
                <a:ea typeface="Cabin"/>
                <a:cs typeface="Cabin"/>
                <a:sym typeface="Cabin"/>
              </a:rPr>
              <a:t>Comment ça va?</a:t>
            </a:r>
            <a:r>
              <a:rPr lang="en" sz="1800">
                <a:solidFill>
                  <a:schemeClr val="dk2"/>
                </a:solidFill>
                <a:latin typeface="Cabin"/>
                <a:ea typeface="Cabin"/>
                <a:cs typeface="Cabin"/>
                <a:sym typeface="Cabin"/>
              </a:rPr>
              <a:t> </a:t>
            </a:r>
            <a:r>
              <a:rPr i="1" lang="en" sz="1800">
                <a:solidFill>
                  <a:schemeClr val="dk2"/>
                </a:solidFill>
                <a:latin typeface="Cabin"/>
                <a:ea typeface="Cabin"/>
                <a:cs typeface="Cabin"/>
                <a:sym typeface="Cabin"/>
              </a:rPr>
              <a:t>Pick the emotions that you feel          </a:t>
            </a:r>
            <a:endParaRPr i="1" sz="1800">
              <a:solidFill>
                <a:schemeClr val="dk2"/>
              </a:solidFill>
              <a:latin typeface="Cabin"/>
              <a:ea typeface="Cabin"/>
              <a:cs typeface="Cabin"/>
              <a:sym typeface="Cabin"/>
            </a:endParaRPr>
          </a:p>
          <a:p>
            <a:pPr indent="0" lvl="0" marL="0" rtl="0" algn="ctr">
              <a:spcBef>
                <a:spcPts val="0"/>
              </a:spcBef>
              <a:spcAft>
                <a:spcPts val="0"/>
              </a:spcAft>
              <a:buNone/>
            </a:pPr>
            <a:r>
              <a:rPr i="1" lang="en" sz="1800">
                <a:solidFill>
                  <a:schemeClr val="dk2"/>
                </a:solidFill>
                <a:latin typeface="Cabin"/>
                <a:ea typeface="Cabin"/>
                <a:cs typeface="Cabin"/>
                <a:sym typeface="Cabin"/>
              </a:rPr>
              <a:t>          today and practice saying them out loud. </a:t>
            </a:r>
            <a:r>
              <a:rPr i="1" lang="en" sz="1800">
                <a:solidFill>
                  <a:schemeClr val="dk2"/>
                </a:solidFill>
                <a:latin typeface="Cabin"/>
                <a:ea typeface="Cabin"/>
                <a:cs typeface="Cabin"/>
                <a:sym typeface="Cabin"/>
              </a:rPr>
              <a:t>There are different  </a:t>
            </a:r>
            <a:endParaRPr i="1" sz="1800">
              <a:solidFill>
                <a:schemeClr val="dk2"/>
              </a:solidFill>
              <a:latin typeface="Cabin"/>
              <a:ea typeface="Cabin"/>
              <a:cs typeface="Cabin"/>
              <a:sym typeface="Cabin"/>
            </a:endParaRPr>
          </a:p>
          <a:p>
            <a:pPr indent="0" lvl="0" marL="0" rtl="0" algn="ctr">
              <a:spcBef>
                <a:spcPts val="0"/>
              </a:spcBef>
              <a:spcAft>
                <a:spcPts val="0"/>
              </a:spcAft>
              <a:buNone/>
            </a:pPr>
            <a:r>
              <a:rPr i="1" lang="en" sz="1800">
                <a:solidFill>
                  <a:schemeClr val="dk2"/>
                </a:solidFill>
                <a:latin typeface="Cabin"/>
                <a:ea typeface="Cabin"/>
                <a:cs typeface="Cabin"/>
                <a:sym typeface="Cabin"/>
              </a:rPr>
              <a:t>          ways to say the word depending on if you identify as a boy </a:t>
            </a:r>
            <a:endParaRPr i="1" sz="1800">
              <a:solidFill>
                <a:schemeClr val="dk2"/>
              </a:solidFill>
              <a:latin typeface="Cabin"/>
              <a:ea typeface="Cabin"/>
              <a:cs typeface="Cabin"/>
              <a:sym typeface="Cabin"/>
            </a:endParaRPr>
          </a:p>
          <a:p>
            <a:pPr indent="0" lvl="0" marL="0" rtl="0" algn="ctr">
              <a:spcBef>
                <a:spcPts val="0"/>
              </a:spcBef>
              <a:spcAft>
                <a:spcPts val="0"/>
              </a:spcAft>
              <a:buNone/>
            </a:pPr>
            <a:r>
              <a:rPr i="1" lang="en" sz="1800">
                <a:solidFill>
                  <a:schemeClr val="dk2"/>
                </a:solidFill>
                <a:latin typeface="Cabin"/>
                <a:ea typeface="Cabin"/>
                <a:cs typeface="Cabin"/>
                <a:sym typeface="Cabin"/>
              </a:rPr>
              <a:t>          or a girl.</a:t>
            </a:r>
            <a:endParaRPr i="1"/>
          </a:p>
        </p:txBody>
      </p:sp>
      <p:pic>
        <p:nvPicPr>
          <p:cNvPr id="119" name="Google Shape;119;p18" title="Gr 4 EF - Tuesday Sept 21 slide 3.mp3">
            <a:hlinkClick r:id="rId11"/>
          </p:cNvPr>
          <p:cNvPicPr preferRelativeResize="0"/>
          <p:nvPr/>
        </p:nvPicPr>
        <p:blipFill>
          <a:blip r:embed="rId12">
            <a:alphaModFix/>
          </a:blip>
          <a:stretch>
            <a:fillRect/>
          </a:stretch>
        </p:blipFill>
        <p:spPr>
          <a:xfrm>
            <a:off x="34325" y="2690450"/>
            <a:ext cx="772350" cy="772350"/>
          </a:xfrm>
          <a:prstGeom prst="rect">
            <a:avLst/>
          </a:prstGeom>
          <a:noFill/>
          <a:ln>
            <a:noFill/>
          </a:ln>
        </p:spPr>
      </p:pic>
      <p:pic>
        <p:nvPicPr>
          <p:cNvPr id="120" name="Google Shape;120;p18"/>
          <p:cNvPicPr preferRelativeResize="0"/>
          <p:nvPr/>
        </p:nvPicPr>
        <p:blipFill>
          <a:blip r:embed="rId13">
            <a:alphaModFix/>
          </a:blip>
          <a:stretch>
            <a:fillRect/>
          </a:stretch>
        </p:blipFill>
        <p:spPr>
          <a:xfrm>
            <a:off x="8194699" y="4390624"/>
            <a:ext cx="766750" cy="70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noms</a:t>
            </a:r>
            <a:endParaRPr/>
          </a:p>
        </p:txBody>
      </p:sp>
      <p:sp>
        <p:nvSpPr>
          <p:cNvPr id="126" name="Google Shape;126;p19"/>
          <p:cNvSpPr txBox="1"/>
          <p:nvPr>
            <p:ph idx="1" type="body"/>
          </p:nvPr>
        </p:nvSpPr>
        <p:spPr>
          <a:xfrm>
            <a:off x="221975" y="1152475"/>
            <a:ext cx="8520600" cy="39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Cabin"/>
                <a:ea typeface="Cabin"/>
                <a:cs typeface="Cabin"/>
                <a:sym typeface="Cabin"/>
              </a:rPr>
              <a:t>Comment t’appelles tu?</a:t>
            </a:r>
            <a:r>
              <a:rPr lang="en">
                <a:solidFill>
                  <a:srgbClr val="434343"/>
                </a:solidFill>
                <a:latin typeface="Cabin"/>
                <a:ea typeface="Cabin"/>
                <a:cs typeface="Cabin"/>
                <a:sym typeface="Cabin"/>
              </a:rPr>
              <a:t> or </a:t>
            </a:r>
            <a:r>
              <a:rPr b="1" lang="en">
                <a:solidFill>
                  <a:srgbClr val="434343"/>
                </a:solidFill>
                <a:latin typeface="Cabin"/>
                <a:ea typeface="Cabin"/>
                <a:cs typeface="Cabin"/>
                <a:sym typeface="Cabin"/>
              </a:rPr>
              <a:t>Quel est ton nom? </a:t>
            </a:r>
            <a:endParaRPr>
              <a:solidFill>
                <a:srgbClr val="434343"/>
              </a:solidFill>
              <a:latin typeface="Cabin"/>
              <a:ea typeface="Cabin"/>
              <a:cs typeface="Cabin"/>
              <a:sym typeface="Cabin"/>
            </a:endParaRPr>
          </a:p>
          <a:p>
            <a:pPr indent="0" lvl="0" marL="0" rtl="0" algn="l">
              <a:spcBef>
                <a:spcPts val="2100"/>
              </a:spcBef>
              <a:spcAft>
                <a:spcPts val="0"/>
              </a:spcAft>
              <a:buNone/>
            </a:pPr>
            <a:r>
              <a:rPr lang="en">
                <a:solidFill>
                  <a:srgbClr val="434343"/>
                </a:solidFill>
                <a:latin typeface="Cabin"/>
                <a:ea typeface="Cabin"/>
                <a:cs typeface="Cabin"/>
                <a:sym typeface="Cabin"/>
              </a:rPr>
              <a:t>Comment est-ce que tu prononces ton nom? Utilise </a:t>
            </a:r>
            <a:r>
              <a:rPr lang="en" u="sng">
                <a:solidFill>
                  <a:schemeClr val="hlink"/>
                </a:solidFill>
                <a:latin typeface="Cabin"/>
                <a:ea typeface="Cabin"/>
                <a:cs typeface="Cabin"/>
                <a:sym typeface="Cabin"/>
                <a:hlinkClick r:id="rId3"/>
              </a:rPr>
              <a:t>Vocaroo</a:t>
            </a:r>
            <a:r>
              <a:rPr lang="en">
                <a:solidFill>
                  <a:srgbClr val="434343"/>
                </a:solidFill>
                <a:latin typeface="Cabin"/>
                <a:ea typeface="Cabin"/>
                <a:cs typeface="Cabin"/>
                <a:sym typeface="Cabin"/>
              </a:rPr>
              <a:t> pour enregistrer ton nom si tu veux et sauvegarde le fichier après. </a:t>
            </a:r>
            <a:endParaRPr b="1">
              <a:solidFill>
                <a:srgbClr val="434343"/>
              </a:solidFill>
              <a:latin typeface="Cabin"/>
              <a:ea typeface="Cabin"/>
              <a:cs typeface="Cabin"/>
              <a:sym typeface="Cabin"/>
            </a:endParaRPr>
          </a:p>
          <a:p>
            <a:pPr indent="0" lvl="0" marL="0" rtl="0" algn="l">
              <a:spcBef>
                <a:spcPts val="2100"/>
              </a:spcBef>
              <a:spcAft>
                <a:spcPts val="0"/>
              </a:spcAft>
              <a:buNone/>
            </a:pPr>
            <a:r>
              <a:rPr lang="en">
                <a:solidFill>
                  <a:srgbClr val="434343"/>
                </a:solidFill>
                <a:latin typeface="Cabin"/>
                <a:ea typeface="Cabin"/>
                <a:cs typeface="Cabin"/>
                <a:sym typeface="Cabin"/>
              </a:rPr>
              <a:t>Names (</a:t>
            </a:r>
            <a:r>
              <a:rPr b="1" i="1" lang="en">
                <a:solidFill>
                  <a:srgbClr val="434343"/>
                </a:solidFill>
                <a:latin typeface="Cabin"/>
                <a:ea typeface="Cabin"/>
                <a:cs typeface="Cabin"/>
                <a:sym typeface="Cabin"/>
              </a:rPr>
              <a:t>les noms</a:t>
            </a:r>
            <a:r>
              <a:rPr lang="en">
                <a:solidFill>
                  <a:srgbClr val="434343"/>
                </a:solidFill>
                <a:latin typeface="Cabin"/>
                <a:ea typeface="Cabin"/>
                <a:cs typeface="Cabin"/>
                <a:sym typeface="Cabin"/>
              </a:rPr>
              <a:t>) are an important part of who we are and it is important to know how to pronounce someone’s name. You may wish to record yours to share with your classmates later on, using </a:t>
            </a:r>
            <a:r>
              <a:rPr lang="en" u="sng">
                <a:solidFill>
                  <a:schemeClr val="accent5"/>
                </a:solidFill>
                <a:latin typeface="Cabin"/>
                <a:ea typeface="Cabin"/>
                <a:cs typeface="Cabin"/>
                <a:sym typeface="Cabin"/>
                <a:hlinkClick r:id="rId4">
                  <a:extLst>
                    <a:ext uri="{A12FA001-AC4F-418D-AE19-62706E023703}">
                      <ahyp:hlinkClr val="tx"/>
                    </a:ext>
                  </a:extLst>
                </a:hlinkClick>
              </a:rPr>
              <a:t>Vocaroo</a:t>
            </a:r>
            <a:r>
              <a:rPr lang="en">
                <a:solidFill>
                  <a:srgbClr val="434343"/>
                </a:solidFill>
                <a:latin typeface="Cabin"/>
                <a:ea typeface="Cabin"/>
                <a:cs typeface="Cabin"/>
                <a:sym typeface="Cabin"/>
              </a:rPr>
              <a:t>. (</a:t>
            </a:r>
            <a:r>
              <a:rPr b="1" i="1" lang="en">
                <a:solidFill>
                  <a:srgbClr val="434343"/>
                </a:solidFill>
                <a:latin typeface="Cabin"/>
                <a:ea typeface="Cabin"/>
                <a:cs typeface="Cabin"/>
                <a:sym typeface="Cabin"/>
              </a:rPr>
              <a:t>record, then download and save the voice file) if you want to share it as an audio clip</a:t>
            </a:r>
            <a:r>
              <a:rPr lang="en">
                <a:solidFill>
                  <a:srgbClr val="434343"/>
                </a:solidFill>
                <a:latin typeface="Cabin"/>
                <a:ea typeface="Cabin"/>
                <a:cs typeface="Cabin"/>
                <a:sym typeface="Cabin"/>
              </a:rPr>
              <a:t>)</a:t>
            </a:r>
            <a:endParaRPr>
              <a:solidFill>
                <a:srgbClr val="434343"/>
              </a:solidFill>
              <a:latin typeface="Cabin"/>
              <a:ea typeface="Cabin"/>
              <a:cs typeface="Cabin"/>
              <a:sym typeface="Cabin"/>
            </a:endParaRPr>
          </a:p>
          <a:p>
            <a:pPr indent="0" lvl="0" marL="0" rtl="0" algn="l">
              <a:spcBef>
                <a:spcPts val="2100"/>
              </a:spcBef>
              <a:spcAft>
                <a:spcPts val="0"/>
              </a:spcAft>
              <a:buNone/>
            </a:pPr>
            <a:r>
              <a:rPr b="1" lang="en">
                <a:solidFill>
                  <a:srgbClr val="434343"/>
                </a:solidFill>
                <a:latin typeface="Cabin"/>
                <a:ea typeface="Cabin"/>
                <a:cs typeface="Cabin"/>
                <a:sym typeface="Cabin"/>
              </a:rPr>
              <a:t>Ex. </a:t>
            </a:r>
            <a:r>
              <a:rPr b="1" i="1" lang="en">
                <a:solidFill>
                  <a:srgbClr val="434343"/>
                </a:solidFill>
                <a:latin typeface="Cabin"/>
                <a:ea typeface="Cabin"/>
                <a:cs typeface="Cabin"/>
                <a:sym typeface="Cabin"/>
              </a:rPr>
              <a:t>Je m’appelle</a:t>
            </a:r>
            <a:r>
              <a:rPr i="1" lang="en">
                <a:solidFill>
                  <a:srgbClr val="434343"/>
                </a:solidFill>
                <a:latin typeface="Cabin"/>
                <a:ea typeface="Cabin"/>
                <a:cs typeface="Cabin"/>
                <a:sym typeface="Cabin"/>
              </a:rPr>
              <a:t>  or </a:t>
            </a:r>
            <a:r>
              <a:rPr b="1" i="1" lang="en">
                <a:solidFill>
                  <a:srgbClr val="434343"/>
                </a:solidFill>
                <a:latin typeface="Cabin"/>
                <a:ea typeface="Cabin"/>
                <a:cs typeface="Cabin"/>
                <a:sym typeface="Cabin"/>
              </a:rPr>
              <a:t>Mon nom est --------</a:t>
            </a:r>
            <a:endParaRPr i="1">
              <a:solidFill>
                <a:srgbClr val="434343"/>
              </a:solidFill>
              <a:latin typeface="Cabin"/>
              <a:ea typeface="Cabin"/>
              <a:cs typeface="Cabin"/>
              <a:sym typeface="Cabin"/>
            </a:endParaRPr>
          </a:p>
          <a:p>
            <a:pPr indent="0" lvl="0" marL="0" rtl="0" algn="l">
              <a:spcBef>
                <a:spcPts val="210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1600"/>
              </a:spcAft>
              <a:buNone/>
            </a:pPr>
            <a:r>
              <a:t/>
            </a:r>
            <a:endParaRPr/>
          </a:p>
        </p:txBody>
      </p:sp>
      <p:pic>
        <p:nvPicPr>
          <p:cNvPr id="127" name="Google Shape;127;p19"/>
          <p:cNvPicPr preferRelativeResize="0"/>
          <p:nvPr/>
        </p:nvPicPr>
        <p:blipFill>
          <a:blip r:embed="rId5">
            <a:alphaModFix/>
          </a:blip>
          <a:stretch>
            <a:fillRect/>
          </a:stretch>
        </p:blipFill>
        <p:spPr>
          <a:xfrm>
            <a:off x="4721149" y="4392812"/>
            <a:ext cx="766750" cy="701525"/>
          </a:xfrm>
          <a:prstGeom prst="rect">
            <a:avLst/>
          </a:prstGeom>
          <a:noFill/>
          <a:ln>
            <a:noFill/>
          </a:ln>
        </p:spPr>
      </p:pic>
      <p:sp>
        <p:nvSpPr>
          <p:cNvPr id="128" name="Google Shape;128;p19"/>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29" name="Google Shape;129;p19"/>
          <p:cNvPicPr preferRelativeResize="0"/>
          <p:nvPr/>
        </p:nvPicPr>
        <p:blipFill>
          <a:blip r:embed="rId6">
            <a:alphaModFix/>
          </a:blip>
          <a:stretch>
            <a:fillRect/>
          </a:stretch>
        </p:blipFill>
        <p:spPr>
          <a:xfrm>
            <a:off x="6489500" y="4526975"/>
            <a:ext cx="423288" cy="423288"/>
          </a:xfrm>
          <a:prstGeom prst="rect">
            <a:avLst/>
          </a:prstGeom>
          <a:noFill/>
          <a:ln>
            <a:noFill/>
          </a:ln>
        </p:spPr>
      </p:pic>
      <p:pic>
        <p:nvPicPr>
          <p:cNvPr id="130" name="Google Shape;130;p19" title="7-8 les noms slide 5 .mp3">
            <a:hlinkClick r:id="rId7"/>
          </p:cNvPr>
          <p:cNvPicPr preferRelativeResize="0"/>
          <p:nvPr/>
        </p:nvPicPr>
        <p:blipFill>
          <a:blip r:embed="rId8">
            <a:alphaModFix/>
          </a:blip>
          <a:stretch>
            <a:fillRect/>
          </a:stretch>
        </p:blipFill>
        <p:spPr>
          <a:xfrm>
            <a:off x="8329075" y="1709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latin typeface="Cabin"/>
                <a:ea typeface="Cabin"/>
                <a:cs typeface="Cabin"/>
                <a:sym typeface="Cabin"/>
              </a:rPr>
              <a:t>Bonjour, Je me présente!</a:t>
            </a:r>
            <a:endParaRPr b="1">
              <a:latin typeface="Cabin"/>
              <a:ea typeface="Cabin"/>
              <a:cs typeface="Cabin"/>
              <a:sym typeface="Cabin"/>
            </a:endParaRPr>
          </a:p>
        </p:txBody>
      </p:sp>
      <p:sp>
        <p:nvSpPr>
          <p:cNvPr id="136" name="Google Shape;136;p20"/>
          <p:cNvSpPr txBox="1"/>
          <p:nvPr>
            <p:ph idx="1" type="body"/>
          </p:nvPr>
        </p:nvSpPr>
        <p:spPr>
          <a:xfrm>
            <a:off x="1060800" y="1017725"/>
            <a:ext cx="7771500" cy="36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you can introduce yourself. Write a short message in French to introduce yourself. Include some of the words that you learned today. </a:t>
            </a:r>
            <a:endParaRPr>
              <a:latin typeface="Cabin"/>
              <a:ea typeface="Cabin"/>
              <a:cs typeface="Cabin"/>
              <a:sym typeface="Cabin"/>
            </a:endParaRPr>
          </a:p>
          <a:p>
            <a:pPr indent="0" lvl="0" marL="0" rtl="0" algn="l">
              <a:lnSpc>
                <a:spcPct val="100000"/>
              </a:lnSpc>
              <a:spcBef>
                <a:spcPts val="1600"/>
              </a:spcBef>
              <a:spcAft>
                <a:spcPts val="0"/>
              </a:spcAft>
              <a:buNone/>
            </a:pPr>
            <a:r>
              <a:rPr lang="en">
                <a:latin typeface="Cabin"/>
                <a:ea typeface="Cabin"/>
                <a:cs typeface="Cabin"/>
                <a:sym typeface="Cabin"/>
              </a:rPr>
              <a:t>Clique pour ouvrir le document </a:t>
            </a:r>
            <a:r>
              <a:rPr lang="en" u="sng">
                <a:solidFill>
                  <a:schemeClr val="hlink"/>
                </a:solidFill>
                <a:latin typeface="Cabin"/>
                <a:ea typeface="Cabin"/>
                <a:cs typeface="Cabin"/>
                <a:sym typeface="Cabin"/>
                <a:hlinkClick r:id="rId3"/>
              </a:rPr>
              <a:t>Bonjour, Je me présente!</a:t>
            </a:r>
            <a:r>
              <a:rPr lang="en">
                <a:latin typeface="Cabin"/>
                <a:ea typeface="Cabin"/>
                <a:cs typeface="Cabin"/>
                <a:sym typeface="Cabin"/>
              </a:rPr>
              <a:t>. </a:t>
            </a:r>
            <a:endParaRPr>
              <a:latin typeface="Cabin"/>
              <a:ea typeface="Cabin"/>
              <a:cs typeface="Cabin"/>
              <a:sym typeface="Cabin"/>
            </a:endParaRPr>
          </a:p>
          <a:p>
            <a:pPr indent="0" lvl="0" marL="0" rtl="0" algn="l">
              <a:lnSpc>
                <a:spcPct val="100000"/>
              </a:lnSpc>
              <a:spcBef>
                <a:spcPts val="1600"/>
              </a:spcBef>
              <a:spcAft>
                <a:spcPts val="0"/>
              </a:spcAft>
              <a:buNone/>
            </a:pPr>
            <a:r>
              <a:rPr lang="en">
                <a:latin typeface="Cabin"/>
                <a:ea typeface="Cabin"/>
                <a:cs typeface="Cabin"/>
                <a:sym typeface="Cabin"/>
              </a:rPr>
              <a:t>Complète l’activité. You can use a piece of paper or a Google Doc to add your ideas.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0" lvl="0" marL="0" rtl="0" algn="l">
              <a:lnSpc>
                <a:spcPct val="100000"/>
              </a:lnSpc>
              <a:spcBef>
                <a:spcPts val="0"/>
              </a:spcBef>
              <a:spcAft>
                <a:spcPts val="0"/>
              </a:spcAft>
              <a:buNone/>
            </a:pPr>
            <a:r>
              <a:rPr lang="en">
                <a:latin typeface="Cabin"/>
                <a:ea typeface="Cabin"/>
                <a:cs typeface="Cabin"/>
                <a:sym typeface="Cabin"/>
              </a:rPr>
              <a:t>Explore et pratique les nouveaux mots de français dans les dictionnaires visuels. </a:t>
            </a:r>
            <a:r>
              <a:rPr i="1" lang="en">
                <a:latin typeface="Cabin"/>
                <a:ea typeface="Cabin"/>
                <a:cs typeface="Cabin"/>
                <a:sym typeface="Cabin"/>
              </a:rPr>
              <a:t>The links to the visual dictionaries are on your activity page.</a:t>
            </a:r>
            <a:endParaRPr i="1">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pic>
        <p:nvPicPr>
          <p:cNvPr id="137" name="Google Shape;137;p20"/>
          <p:cNvPicPr preferRelativeResize="0"/>
          <p:nvPr/>
        </p:nvPicPr>
        <p:blipFill>
          <a:blip r:embed="rId4">
            <a:alphaModFix/>
          </a:blip>
          <a:stretch>
            <a:fillRect/>
          </a:stretch>
        </p:blipFill>
        <p:spPr>
          <a:xfrm>
            <a:off x="390575" y="2445450"/>
            <a:ext cx="572700" cy="572700"/>
          </a:xfrm>
          <a:prstGeom prst="rect">
            <a:avLst/>
          </a:prstGeom>
          <a:noFill/>
          <a:ln>
            <a:noFill/>
          </a:ln>
        </p:spPr>
      </p:pic>
      <p:pic>
        <p:nvPicPr>
          <p:cNvPr id="138" name="Google Shape;138;p20"/>
          <p:cNvPicPr preferRelativeResize="0"/>
          <p:nvPr/>
        </p:nvPicPr>
        <p:blipFill>
          <a:blip r:embed="rId5">
            <a:alphaModFix/>
          </a:blip>
          <a:stretch>
            <a:fillRect/>
          </a:stretch>
        </p:blipFill>
        <p:spPr>
          <a:xfrm>
            <a:off x="242950" y="1533875"/>
            <a:ext cx="822850" cy="822850"/>
          </a:xfrm>
          <a:prstGeom prst="rect">
            <a:avLst/>
          </a:prstGeom>
          <a:noFill/>
          <a:ln>
            <a:noFill/>
          </a:ln>
        </p:spPr>
      </p:pic>
      <p:pic>
        <p:nvPicPr>
          <p:cNvPr id="139" name="Google Shape;139;p20"/>
          <p:cNvPicPr preferRelativeResize="0"/>
          <p:nvPr/>
        </p:nvPicPr>
        <p:blipFill>
          <a:blip r:embed="rId6">
            <a:alphaModFix/>
          </a:blip>
          <a:stretch>
            <a:fillRect/>
          </a:stretch>
        </p:blipFill>
        <p:spPr>
          <a:xfrm>
            <a:off x="390575" y="3275875"/>
            <a:ext cx="572700" cy="572700"/>
          </a:xfrm>
          <a:prstGeom prst="rect">
            <a:avLst/>
          </a:prstGeom>
          <a:noFill/>
          <a:ln>
            <a:noFill/>
          </a:ln>
        </p:spPr>
      </p:pic>
      <p:pic>
        <p:nvPicPr>
          <p:cNvPr id="140" name="Google Shape;140;p20"/>
          <p:cNvPicPr preferRelativeResize="0"/>
          <p:nvPr/>
        </p:nvPicPr>
        <p:blipFill>
          <a:blip r:embed="rId7">
            <a:alphaModFix/>
          </a:blip>
          <a:stretch>
            <a:fillRect/>
          </a:stretch>
        </p:blipFill>
        <p:spPr>
          <a:xfrm>
            <a:off x="4721149" y="4392812"/>
            <a:ext cx="766750" cy="701525"/>
          </a:xfrm>
          <a:prstGeom prst="rect">
            <a:avLst/>
          </a:prstGeom>
          <a:noFill/>
          <a:ln>
            <a:noFill/>
          </a:ln>
        </p:spPr>
      </p:pic>
      <p:sp>
        <p:nvSpPr>
          <p:cNvPr id="141" name="Google Shape;141;p20"/>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42" name="Google Shape;142;p20"/>
          <p:cNvPicPr preferRelativeResize="0"/>
          <p:nvPr/>
        </p:nvPicPr>
        <p:blipFill>
          <a:blip r:embed="rId8">
            <a:alphaModFix/>
          </a:blip>
          <a:stretch>
            <a:fillRect/>
          </a:stretch>
        </p:blipFill>
        <p:spPr>
          <a:xfrm>
            <a:off x="6489500" y="4526975"/>
            <a:ext cx="423288" cy="4232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Cabin"/>
                <a:ea typeface="Cabin"/>
                <a:cs typeface="Cabin"/>
                <a:sym typeface="Cabin"/>
              </a:rPr>
              <a:t>V</a:t>
            </a:r>
            <a:r>
              <a:rPr b="1" i="1" lang="en">
                <a:solidFill>
                  <a:srgbClr val="000000"/>
                </a:solidFill>
                <a:latin typeface="Cabin"/>
                <a:ea typeface="Cabin"/>
                <a:cs typeface="Cabin"/>
                <a:sym typeface="Cabin"/>
              </a:rPr>
              <a:t>é</a:t>
            </a:r>
            <a:r>
              <a:rPr b="1" lang="en">
                <a:solidFill>
                  <a:srgbClr val="000000"/>
                </a:solidFill>
                <a:latin typeface="Cabin"/>
                <a:ea typeface="Cabin"/>
                <a:cs typeface="Cabin"/>
                <a:sym typeface="Cabin"/>
              </a:rPr>
              <a:t>rifie ton travail!</a:t>
            </a:r>
            <a:endParaRPr b="1">
              <a:solidFill>
                <a:srgbClr val="000000"/>
              </a:solidFill>
              <a:latin typeface="Cabin"/>
              <a:ea typeface="Cabin"/>
              <a:cs typeface="Cabin"/>
              <a:sym typeface="Cabin"/>
            </a:endParaRPr>
          </a:p>
        </p:txBody>
      </p:sp>
      <p:sp>
        <p:nvSpPr>
          <p:cNvPr id="148" name="Google Shape;14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914400" rtl="0" algn="l">
              <a:lnSpc>
                <a:spcPct val="100000"/>
              </a:lnSpc>
              <a:spcBef>
                <a:spcPts val="0"/>
              </a:spcBef>
              <a:spcAft>
                <a:spcPts val="0"/>
              </a:spcAft>
              <a:buNone/>
            </a:pPr>
            <a:r>
              <a:rPr lang="en">
                <a:latin typeface="Cabin"/>
                <a:ea typeface="Cabin"/>
                <a:cs typeface="Cabin"/>
                <a:sym typeface="Cabin"/>
              </a:rPr>
              <a:t>Use this checklist to verify your work</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342900" lvl="0" marL="457200" rtl="0" algn="l">
              <a:spcBef>
                <a:spcPts val="0"/>
              </a:spcBef>
              <a:spcAft>
                <a:spcPts val="0"/>
              </a:spcAft>
              <a:buSzPts val="1800"/>
              <a:buChar char="✓"/>
            </a:pPr>
            <a:r>
              <a:rPr lang="en"/>
              <a:t>I can use a greeting- </a:t>
            </a:r>
            <a:r>
              <a:rPr i="1" lang="en"/>
              <a:t>Je peux utiliser une salutation</a:t>
            </a:r>
            <a:endParaRPr b="1" i="1"/>
          </a:p>
          <a:p>
            <a:pPr indent="-342900" lvl="0" marL="457200" rtl="0" algn="l">
              <a:spcBef>
                <a:spcPts val="0"/>
              </a:spcBef>
              <a:spcAft>
                <a:spcPts val="0"/>
              </a:spcAft>
              <a:buSzPts val="1800"/>
              <a:buChar char="✓"/>
            </a:pPr>
            <a:r>
              <a:rPr lang="en"/>
              <a:t>I can introduce myself- </a:t>
            </a:r>
            <a:r>
              <a:rPr i="1" lang="en"/>
              <a:t>J</a:t>
            </a:r>
            <a:r>
              <a:rPr b="1" i="1" lang="en"/>
              <a:t>e peux me présenter</a:t>
            </a:r>
            <a:endParaRPr b="1" i="1"/>
          </a:p>
          <a:p>
            <a:pPr indent="-342900" lvl="0" marL="457200" rtl="0" algn="l">
              <a:spcBef>
                <a:spcPts val="0"/>
              </a:spcBef>
              <a:spcAft>
                <a:spcPts val="0"/>
              </a:spcAft>
              <a:buSzPts val="1800"/>
              <a:buChar char="✓"/>
            </a:pPr>
            <a:r>
              <a:rPr lang="en"/>
              <a:t>I can add details about myself- </a:t>
            </a:r>
            <a:r>
              <a:rPr b="1" i="1" lang="en"/>
              <a:t>Je peux ajouter des </a:t>
            </a:r>
            <a:r>
              <a:rPr b="1" i="1" lang="en"/>
              <a:t>détails</a:t>
            </a:r>
            <a:r>
              <a:rPr b="1" i="1" lang="en"/>
              <a:t> sur moi</a:t>
            </a:r>
            <a:endParaRPr b="1" i="1"/>
          </a:p>
          <a:p>
            <a:pPr indent="-342900" lvl="0" marL="457200" rtl="0" algn="l">
              <a:spcBef>
                <a:spcPts val="0"/>
              </a:spcBef>
              <a:spcAft>
                <a:spcPts val="0"/>
              </a:spcAft>
              <a:buSzPts val="1800"/>
              <a:buChar char="✓"/>
            </a:pPr>
            <a:r>
              <a:rPr lang="en"/>
              <a:t>I can say goodbye- </a:t>
            </a:r>
            <a:r>
              <a:rPr b="1" i="1" lang="en"/>
              <a:t>Je peux dire Au revoir</a:t>
            </a:r>
            <a:endParaRPr b="1" i="1"/>
          </a:p>
          <a:p>
            <a:pPr indent="0" lvl="0" marL="0" rtl="0" algn="l">
              <a:spcBef>
                <a:spcPts val="1600"/>
              </a:spcBef>
              <a:spcAft>
                <a:spcPts val="1600"/>
              </a:spcAft>
              <a:buNone/>
            </a:pPr>
            <a:r>
              <a:t/>
            </a:r>
            <a:endParaRPr/>
          </a:p>
        </p:txBody>
      </p:sp>
      <p:pic>
        <p:nvPicPr>
          <p:cNvPr id="149" name="Google Shape;149;p21"/>
          <p:cNvPicPr preferRelativeResize="0"/>
          <p:nvPr/>
        </p:nvPicPr>
        <p:blipFill>
          <a:blip r:embed="rId3">
            <a:alphaModFix/>
          </a:blip>
          <a:stretch>
            <a:fillRect/>
          </a:stretch>
        </p:blipFill>
        <p:spPr>
          <a:xfrm>
            <a:off x="540826" y="1266900"/>
            <a:ext cx="543951" cy="504050"/>
          </a:xfrm>
          <a:prstGeom prst="rect">
            <a:avLst/>
          </a:prstGeom>
          <a:noFill/>
          <a:ln>
            <a:noFill/>
          </a:ln>
        </p:spPr>
      </p:pic>
      <p:pic>
        <p:nvPicPr>
          <p:cNvPr id="150" name="Google Shape;150;p21"/>
          <p:cNvPicPr preferRelativeResize="0"/>
          <p:nvPr/>
        </p:nvPicPr>
        <p:blipFill>
          <a:blip r:embed="rId4">
            <a:alphaModFix/>
          </a:blip>
          <a:stretch>
            <a:fillRect/>
          </a:stretch>
        </p:blipFill>
        <p:spPr>
          <a:xfrm>
            <a:off x="4721149" y="4392812"/>
            <a:ext cx="766750" cy="701525"/>
          </a:xfrm>
          <a:prstGeom prst="rect">
            <a:avLst/>
          </a:prstGeom>
          <a:noFill/>
          <a:ln>
            <a:noFill/>
          </a:ln>
        </p:spPr>
      </p:pic>
      <p:sp>
        <p:nvSpPr>
          <p:cNvPr id="151" name="Google Shape;151;p21"/>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52" name="Google Shape;152;p21"/>
          <p:cNvPicPr preferRelativeResize="0"/>
          <p:nvPr/>
        </p:nvPicPr>
        <p:blipFill>
          <a:blip r:embed="rId5">
            <a:alphaModFix/>
          </a:blip>
          <a:stretch>
            <a:fillRect/>
          </a:stretch>
        </p:blipFill>
        <p:spPr>
          <a:xfrm>
            <a:off x="6489500" y="4526975"/>
            <a:ext cx="423288" cy="4232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Cabin"/>
                <a:ea typeface="Cabin"/>
                <a:cs typeface="Cabin"/>
                <a:sym typeface="Cabin"/>
              </a:rPr>
              <a:t>Bravo! À bientôt!</a:t>
            </a:r>
            <a:endParaRPr b="1" i="1" sz="2400">
              <a:latin typeface="Cabin"/>
              <a:ea typeface="Cabin"/>
              <a:cs typeface="Cabin"/>
              <a:sym typeface="Cabin"/>
            </a:endParaRPr>
          </a:p>
          <a:p>
            <a:pPr indent="0" lvl="0" marL="0" rtl="0" algn="l">
              <a:spcBef>
                <a:spcPts val="1600"/>
              </a:spcBef>
              <a:spcAft>
                <a:spcPts val="1600"/>
              </a:spcAft>
              <a:buNone/>
            </a:pPr>
            <a:r>
              <a:rPr lang="en"/>
              <a:t> </a:t>
            </a:r>
            <a:endParaRPr/>
          </a:p>
        </p:txBody>
      </p:sp>
      <p:pic>
        <p:nvPicPr>
          <p:cNvPr id="158" name="Google Shape;158;p22"/>
          <p:cNvPicPr preferRelativeResize="0"/>
          <p:nvPr/>
        </p:nvPicPr>
        <p:blipFill>
          <a:blip r:embed="rId3">
            <a:alphaModFix/>
          </a:blip>
          <a:stretch>
            <a:fillRect/>
          </a:stretch>
        </p:blipFill>
        <p:spPr>
          <a:xfrm>
            <a:off x="3500425" y="1960963"/>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