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Cabin"/>
      <p:regular r:id="rId19"/>
      <p:bold r:id="rId20"/>
      <p:italic r:id="rId21"/>
      <p:boldItalic r:id="rId22"/>
    </p:embeddedFont>
    <p:embeddedFont>
      <p:font typeface="PT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bold.fntdata"/><Relationship Id="rId22" Type="http://schemas.openxmlformats.org/officeDocument/2006/relationships/font" Target="fonts/Cabin-boldItalic.fntdata"/><Relationship Id="rId21" Type="http://schemas.openxmlformats.org/officeDocument/2006/relationships/font" Target="fonts/Cabin-italic.fntdata"/><Relationship Id="rId24" Type="http://schemas.openxmlformats.org/officeDocument/2006/relationships/font" Target="fonts/PTSans-bold.fntdata"/><Relationship Id="rId23" Type="http://schemas.openxmlformats.org/officeDocument/2006/relationships/font" Target="fonts/PT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boldItalic.fntdata"/><Relationship Id="rId25" Type="http://schemas.openxmlformats.org/officeDocument/2006/relationships/font" Target="fonts/PT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Cabin-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9a14f05854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9a14f05854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9a14f05854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9a14f05854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a14f05854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9a14f05854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97c4ffcf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97c4ffcf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9a14f05854_0_5:notes"/>
          <p:cNvSpPr txBox="1"/>
          <p:nvPr>
            <p:ph idx="1" type="body"/>
          </p:nvPr>
        </p:nvSpPr>
        <p:spPr>
          <a:xfrm>
            <a:off x="914710" y="4344025"/>
            <a:ext cx="5028600" cy="4114500"/>
          </a:xfrm>
          <a:prstGeom prst="rect">
            <a:avLst/>
          </a:prstGeom>
          <a:noFill/>
          <a:ln>
            <a:noFill/>
          </a:ln>
        </p:spPr>
        <p:txBody>
          <a:bodyPr anchorCtr="0" anchor="ctr" bIns="89600" lIns="89600" spcFirstLastPara="1" rIns="89600" wrap="square" tIns="89600">
            <a:noAutofit/>
          </a:bodyPr>
          <a:lstStyle/>
          <a:p>
            <a:pPr indent="0" lvl="0" marL="0" rtl="0" algn="l">
              <a:spcBef>
                <a:spcPts val="0"/>
              </a:spcBef>
              <a:spcAft>
                <a:spcPts val="0"/>
              </a:spcAft>
              <a:buNone/>
            </a:pPr>
            <a:r>
              <a:t/>
            </a:r>
            <a:endParaRPr sz="1400"/>
          </a:p>
        </p:txBody>
      </p:sp>
      <p:sp>
        <p:nvSpPr>
          <p:cNvPr id="65" name="Google Shape;65;g9a14f05854_0_5:notes"/>
          <p:cNvSpPr/>
          <p:nvPr>
            <p:ph idx="2" type="sldImg"/>
          </p:nvPr>
        </p:nvSpPr>
        <p:spPr>
          <a:xfrm>
            <a:off x="397607" y="685487"/>
            <a:ext cx="606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97c4ffcf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97c4ffcf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97c4ffcff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97c4ffcf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97c4ffcf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97c4ffcf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997c4ffcf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997c4ffcf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9a14f05854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9a14f0585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a14f0585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a14f0585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a14f0585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a14f0585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26128" y="457200"/>
            <a:ext cx="8260800" cy="7797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2800"/>
              <a:buFont typeface="PT Sans"/>
              <a:buNone/>
              <a:defRPr b="0" i="0" sz="3500" u="none" cap="none" strike="noStrike">
                <a:solidFill>
                  <a:schemeClr val="dk1"/>
                </a:solidFill>
                <a:latin typeface="PT Sans"/>
                <a:ea typeface="PT Sans"/>
                <a:cs typeface="PT Sans"/>
                <a:sym typeface="PT Sans"/>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52" name="Google Shape;52;p13"/>
          <p:cNvSpPr txBox="1"/>
          <p:nvPr>
            <p:ph idx="1" type="body"/>
          </p:nvPr>
        </p:nvSpPr>
        <p:spPr>
          <a:xfrm>
            <a:off x="457200" y="1314451"/>
            <a:ext cx="8229600" cy="3200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PT Sans"/>
                <a:ea typeface="PT Sans"/>
                <a:cs typeface="PT Sans"/>
                <a:sym typeface="PT Sans"/>
              </a:defRPr>
            </a:lvl1pPr>
            <a:lvl2pPr indent="-355600" lvl="1" marL="914400" marR="0" rtl="0" algn="l">
              <a:spcBef>
                <a:spcPts val="1600"/>
              </a:spcBef>
              <a:spcAft>
                <a:spcPts val="0"/>
              </a:spcAft>
              <a:buClr>
                <a:schemeClr val="dk1"/>
              </a:buClr>
              <a:buSzPts val="2000"/>
              <a:buFont typeface="Arial"/>
              <a:buChar char="•"/>
              <a:defRPr b="0" i="0" sz="2000" u="none" cap="none" strike="noStrike">
                <a:solidFill>
                  <a:schemeClr val="dk1"/>
                </a:solidFill>
                <a:latin typeface="PT Sans"/>
                <a:ea typeface="PT Sans"/>
                <a:cs typeface="PT Sans"/>
                <a:sym typeface="PT Sans"/>
              </a:defRPr>
            </a:lvl2pPr>
            <a:lvl3pPr indent="-342900" lvl="2" marL="1371600" marR="0" rtl="0" algn="l">
              <a:spcBef>
                <a:spcPts val="1600"/>
              </a:spcBef>
              <a:spcAft>
                <a:spcPts val="0"/>
              </a:spcAft>
              <a:buClr>
                <a:schemeClr val="dk1"/>
              </a:buClr>
              <a:buSzPts val="1800"/>
              <a:buFont typeface="Arial"/>
              <a:buChar char="•"/>
              <a:defRPr b="0" i="0" sz="1800" u="none" cap="none" strike="noStrike">
                <a:solidFill>
                  <a:schemeClr val="dk1"/>
                </a:solidFill>
                <a:latin typeface="PT Sans"/>
                <a:ea typeface="PT Sans"/>
                <a:cs typeface="PT Sans"/>
                <a:sym typeface="PT Sans"/>
              </a:defRPr>
            </a:lvl3pPr>
            <a:lvl4pPr indent="-330200" lvl="3" marL="1828800" marR="0" rtl="0" algn="l">
              <a:spcBef>
                <a:spcPts val="160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4pPr>
            <a:lvl5pPr indent="-330200" lvl="4" marL="2286000" marR="0" rtl="0" algn="l">
              <a:spcBef>
                <a:spcPts val="1600"/>
              </a:spcBef>
              <a:spcAft>
                <a:spcPts val="0"/>
              </a:spcAft>
              <a:buClr>
                <a:schemeClr val="dk1"/>
              </a:buClr>
              <a:buSzPts val="1600"/>
              <a:buFont typeface="Arial"/>
              <a:buChar char="•"/>
              <a:defRPr b="0" i="0" sz="1600" u="none" cap="none" strike="noStrike">
                <a:solidFill>
                  <a:schemeClr val="dk1"/>
                </a:solidFill>
                <a:latin typeface="PT Sans"/>
                <a:ea typeface="PT Sans"/>
                <a:cs typeface="PT Sans"/>
                <a:sym typeface="PT Sans"/>
              </a:defRPr>
            </a:lvl5pPr>
            <a:lvl6pPr indent="-317500" lvl="5" marL="2743200" marR="0" rtl="0" algn="l">
              <a:spcBef>
                <a:spcPts val="1600"/>
              </a:spcBef>
              <a:spcAft>
                <a:spcPts val="0"/>
              </a:spcAft>
              <a:buClr>
                <a:schemeClr val="accent1"/>
              </a:buClr>
              <a:buSzPts val="1400"/>
              <a:buFont typeface="Arial"/>
              <a:buChar char="•"/>
              <a:defRPr b="0" i="0" sz="1400" u="none" cap="none" strike="noStrike">
                <a:solidFill>
                  <a:schemeClr val="dk2"/>
                </a:solidFill>
                <a:latin typeface="PT Sans"/>
                <a:ea typeface="PT Sans"/>
                <a:cs typeface="PT Sans"/>
                <a:sym typeface="PT Sans"/>
              </a:defRPr>
            </a:lvl6pPr>
            <a:lvl7pPr indent="-317500" lvl="6" marL="3200400" marR="0" rtl="0" algn="l">
              <a:spcBef>
                <a:spcPts val="1600"/>
              </a:spcBef>
              <a:spcAft>
                <a:spcPts val="0"/>
              </a:spcAft>
              <a:buClr>
                <a:schemeClr val="accent2"/>
              </a:buClr>
              <a:buSzPts val="1400"/>
              <a:buFont typeface="Arial"/>
              <a:buChar char="•"/>
              <a:defRPr b="0" i="0" sz="1400" u="none" cap="none" strike="noStrike">
                <a:solidFill>
                  <a:schemeClr val="dk2"/>
                </a:solidFill>
                <a:latin typeface="PT Sans"/>
                <a:ea typeface="PT Sans"/>
                <a:cs typeface="PT Sans"/>
                <a:sym typeface="PT Sans"/>
              </a:defRPr>
            </a:lvl7pPr>
            <a:lvl8pPr indent="-317500" lvl="7" marL="3657600" marR="0" rtl="0" algn="l">
              <a:spcBef>
                <a:spcPts val="1600"/>
              </a:spcBef>
              <a:spcAft>
                <a:spcPts val="0"/>
              </a:spcAft>
              <a:buClr>
                <a:schemeClr val="accent3"/>
              </a:buClr>
              <a:buSzPts val="1400"/>
              <a:buFont typeface="Arial"/>
              <a:buChar char="•"/>
              <a:defRPr b="0" i="0" sz="1400" u="none" cap="none" strike="noStrike">
                <a:solidFill>
                  <a:schemeClr val="dk2"/>
                </a:solidFill>
                <a:latin typeface="PT Sans"/>
                <a:ea typeface="PT Sans"/>
                <a:cs typeface="PT Sans"/>
                <a:sym typeface="PT Sans"/>
              </a:defRPr>
            </a:lvl8pPr>
            <a:lvl9pPr indent="-317500" lvl="8" marL="4114800" marR="0" rtl="0" algn="l">
              <a:spcBef>
                <a:spcPts val="1600"/>
              </a:spcBef>
              <a:spcAft>
                <a:spcPts val="1600"/>
              </a:spcAft>
              <a:buClr>
                <a:schemeClr val="accent4"/>
              </a:buClr>
              <a:buSzPts val="1400"/>
              <a:buFont typeface="Arial"/>
              <a:buChar char="•"/>
              <a:defRPr b="0" i="0" sz="1400" u="none" cap="none" strike="noStrike">
                <a:solidFill>
                  <a:schemeClr val="dk2"/>
                </a:solidFill>
                <a:latin typeface="PT Sans"/>
                <a:ea typeface="PT Sans"/>
                <a:cs typeface="PT Sans"/>
                <a:sym typeface="PT Sans"/>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1pPr>
            <a:lvl2pPr indent="0" lvl="1" marL="457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1pPr>
            <a:lvl2pPr indent="0" lvl="1" marL="457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55" name="Google Shape;55;p13"/>
          <p:cNvSpPr txBox="1"/>
          <p:nvPr>
            <p:ph idx="12" type="sldNum"/>
          </p:nvPr>
        </p:nvSpPr>
        <p:spPr>
          <a:xfrm>
            <a:off x="7924800" y="114300"/>
            <a:ext cx="1066800" cy="246900"/>
          </a:xfrm>
          <a:prstGeom prst="rect">
            <a:avLst/>
          </a:prstGeom>
          <a:noFill/>
          <a:ln>
            <a:noFill/>
          </a:ln>
        </p:spPr>
        <p:txBody>
          <a:bodyPr anchorCtr="1" anchor="b" bIns="0" lIns="91425" spcFirstLastPara="1" rIns="91425" wrap="square" tIns="45700">
            <a:noAutofit/>
          </a:bodyPr>
          <a:lstStyle>
            <a:lvl1pPr indent="0" lvl="0" marL="0" marR="0" rtl="0" algn="r">
              <a:spcBef>
                <a:spcPts val="0"/>
              </a:spcBef>
              <a:buNone/>
              <a:defRPr b="0" i="0" sz="1200" u="none" cap="none" strike="noStrike">
                <a:solidFill>
                  <a:schemeClr val="dk1"/>
                </a:solidFill>
                <a:latin typeface="PT Sans"/>
                <a:ea typeface="PT Sans"/>
                <a:cs typeface="PT Sans"/>
                <a:sym typeface="PT Sans"/>
              </a:defRPr>
            </a:lvl1pPr>
            <a:lvl2pPr indent="0" lvl="1" marL="0" marR="0" rtl="0" algn="r">
              <a:spcBef>
                <a:spcPts val="0"/>
              </a:spcBef>
              <a:buNone/>
              <a:defRPr b="0" i="0" sz="1200" u="none" cap="none" strike="noStrike">
                <a:solidFill>
                  <a:schemeClr val="dk1"/>
                </a:solidFill>
                <a:latin typeface="PT Sans"/>
                <a:ea typeface="PT Sans"/>
                <a:cs typeface="PT Sans"/>
                <a:sym typeface="PT Sans"/>
              </a:defRPr>
            </a:lvl2pPr>
            <a:lvl3pPr indent="0" lvl="2" marL="0" marR="0" rtl="0" algn="r">
              <a:spcBef>
                <a:spcPts val="0"/>
              </a:spcBef>
              <a:buNone/>
              <a:defRPr b="0" i="0" sz="1200" u="none" cap="none" strike="noStrike">
                <a:solidFill>
                  <a:schemeClr val="dk1"/>
                </a:solidFill>
                <a:latin typeface="PT Sans"/>
                <a:ea typeface="PT Sans"/>
                <a:cs typeface="PT Sans"/>
                <a:sym typeface="PT Sans"/>
              </a:defRPr>
            </a:lvl3pPr>
            <a:lvl4pPr indent="0" lvl="3" marL="0" marR="0" rtl="0" algn="r">
              <a:spcBef>
                <a:spcPts val="0"/>
              </a:spcBef>
              <a:buNone/>
              <a:defRPr b="0" i="0" sz="1200" u="none" cap="none" strike="noStrike">
                <a:solidFill>
                  <a:schemeClr val="dk1"/>
                </a:solidFill>
                <a:latin typeface="PT Sans"/>
                <a:ea typeface="PT Sans"/>
                <a:cs typeface="PT Sans"/>
                <a:sym typeface="PT Sans"/>
              </a:defRPr>
            </a:lvl4pPr>
            <a:lvl5pPr indent="0" lvl="4" marL="0" marR="0" rtl="0" algn="r">
              <a:spcBef>
                <a:spcPts val="0"/>
              </a:spcBef>
              <a:buNone/>
              <a:defRPr b="0" i="0" sz="1200" u="none" cap="none" strike="noStrike">
                <a:solidFill>
                  <a:schemeClr val="dk1"/>
                </a:solidFill>
                <a:latin typeface="PT Sans"/>
                <a:ea typeface="PT Sans"/>
                <a:cs typeface="PT Sans"/>
                <a:sym typeface="PT Sans"/>
              </a:defRPr>
            </a:lvl5pPr>
            <a:lvl6pPr indent="0" lvl="5" marL="0" marR="0" rtl="0" algn="r">
              <a:spcBef>
                <a:spcPts val="0"/>
              </a:spcBef>
              <a:buNone/>
              <a:defRPr b="0" i="0" sz="1200" u="none" cap="none" strike="noStrike">
                <a:solidFill>
                  <a:schemeClr val="dk1"/>
                </a:solidFill>
                <a:latin typeface="PT Sans"/>
                <a:ea typeface="PT Sans"/>
                <a:cs typeface="PT Sans"/>
                <a:sym typeface="PT Sans"/>
              </a:defRPr>
            </a:lvl6pPr>
            <a:lvl7pPr indent="0" lvl="6" marL="0" marR="0" rtl="0" algn="r">
              <a:spcBef>
                <a:spcPts val="0"/>
              </a:spcBef>
              <a:buNone/>
              <a:defRPr b="0" i="0" sz="1200" u="none" cap="none" strike="noStrike">
                <a:solidFill>
                  <a:schemeClr val="dk1"/>
                </a:solidFill>
                <a:latin typeface="PT Sans"/>
                <a:ea typeface="PT Sans"/>
                <a:cs typeface="PT Sans"/>
                <a:sym typeface="PT Sans"/>
              </a:defRPr>
            </a:lvl7pPr>
            <a:lvl8pPr indent="0" lvl="7" marL="0" marR="0" rtl="0" algn="r">
              <a:spcBef>
                <a:spcPts val="0"/>
              </a:spcBef>
              <a:buNone/>
              <a:defRPr b="0" i="0" sz="1200" u="none" cap="none" strike="noStrike">
                <a:solidFill>
                  <a:schemeClr val="dk1"/>
                </a:solidFill>
                <a:latin typeface="PT Sans"/>
                <a:ea typeface="PT Sans"/>
                <a:cs typeface="PT Sans"/>
                <a:sym typeface="PT Sans"/>
              </a:defRPr>
            </a:lvl8pPr>
            <a:lvl9pPr indent="0" lvl="8" marL="0" marR="0" rtl="0" algn="r">
              <a:spcBef>
                <a:spcPts val="0"/>
              </a:spcBef>
              <a:buNone/>
              <a:defRPr b="0" i="0" sz="1200" u="none" cap="none" strike="noStrike">
                <a:solidFill>
                  <a:schemeClr val="dk1"/>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ocs.google.com/document/d/1T_eW-dm7VRqgJQxAPhJGK49vM_oWJasBPH0RJ2x-TxE/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safeyoutube.net/w/WRXeb" TargetMode="External"/><Relationship Id="rId4" Type="http://schemas.openxmlformats.org/officeDocument/2006/relationships/image" Target="../media/image3.png"/><Relationship Id="rId9"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hyperlink" Target="http://drive.google.com/file/d/1Dbzw1Wl8B_Ljh-v4isl1kS-AaIOdIBq6/view" TargetMode="External"/><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drive.google.com/file/d/13EPGghVcZ-dR9na-AhNApjQ6UcdwoQzK/view" TargetMode="External"/><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7.png"/><Relationship Id="rId8" Type="http://schemas.openxmlformats.org/officeDocument/2006/relationships/image" Target="../media/image20.png"/></Relationships>
</file>

<file path=ppt/slides/_rels/slide5.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16.png"/><Relationship Id="rId13" Type="http://schemas.openxmlformats.org/officeDocument/2006/relationships/image" Target="../media/image1.png"/><Relationship Id="rId12" Type="http://schemas.openxmlformats.org/officeDocument/2006/relationships/hyperlink" Target="http://drive.google.com/file/d/1l9xveGsgF-GiMtyFX9vwBPyNSa6qLHp-/view" TargetMode="External"/><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1.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0"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document/d/1P21gB3kbuYNPlTt0ABS26hpiw300wQfkghDSV80FG-k/edit?usp=sharing" TargetMode="External"/><Relationship Id="rId4" Type="http://schemas.openxmlformats.org/officeDocument/2006/relationships/hyperlink" Target="https://ici.radio-canada.ca/jeunesse/scolaire/jeux" TargetMode="External"/><Relationship Id="rId9" Type="http://schemas.openxmlformats.org/officeDocument/2006/relationships/image" Target="../media/image1.png"/><Relationship Id="rId5" Type="http://schemas.openxmlformats.org/officeDocument/2006/relationships/image" Target="../media/image15.png"/><Relationship Id="rId6" Type="http://schemas.openxmlformats.org/officeDocument/2006/relationships/image" Target="../media/image23.png"/><Relationship Id="rId7" Type="http://schemas.openxmlformats.org/officeDocument/2006/relationships/image" Target="../media/image6.png"/><Relationship Id="rId8" Type="http://schemas.openxmlformats.org/officeDocument/2006/relationships/hyperlink" Target="http://drive.google.com/file/d/14p7h4dUuqF7KTvo3G6jVYZeT0FDHgSLV/vie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KdE2VvvsfM4" TargetMode="External"/><Relationship Id="rId4" Type="http://schemas.openxmlformats.org/officeDocument/2006/relationships/image" Target="../media/image28.jpg"/><Relationship Id="rId5" Type="http://schemas.openxmlformats.org/officeDocument/2006/relationships/hyperlink" Target="https://www.youcubed.org/resources/mindset-vide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ocs.google.com/document/d/1TNqlI7C6xSsTDyLiizR8rrQ2vjkapeSceEUS0ixC73s/edit?usp=sharing" TargetMode="Externa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Cabin"/>
              <a:ea typeface="Cabin"/>
              <a:cs typeface="Cabin"/>
              <a:sym typeface="Cabin"/>
            </a:endParaRPr>
          </a:p>
          <a:p>
            <a:pPr indent="0" lvl="0" marL="0" rtl="0" algn="ctr">
              <a:spcBef>
                <a:spcPts val="0"/>
              </a:spcBef>
              <a:spcAft>
                <a:spcPts val="0"/>
              </a:spcAft>
              <a:buNone/>
            </a:pPr>
            <a:r>
              <a:t/>
            </a:r>
            <a:endParaRPr b="1">
              <a:solidFill>
                <a:srgbClr val="FFFFFF"/>
              </a:solidFill>
              <a:latin typeface="Cabin"/>
              <a:ea typeface="Cabin"/>
              <a:cs typeface="Cabin"/>
              <a:sym typeface="Cabin"/>
            </a:endParaRPr>
          </a:p>
          <a:p>
            <a:pPr indent="0" lvl="0" marL="0" rtl="0" algn="ctr">
              <a:spcBef>
                <a:spcPts val="0"/>
              </a:spcBef>
              <a:spcAft>
                <a:spcPts val="0"/>
              </a:spcAft>
              <a:buNone/>
            </a:pPr>
            <a:r>
              <a:t/>
            </a:r>
            <a:endParaRPr b="1">
              <a:solidFill>
                <a:srgbClr val="FFFFFF"/>
              </a:solidFill>
              <a:latin typeface="Cabin"/>
              <a:ea typeface="Cabin"/>
              <a:cs typeface="Cabin"/>
              <a:sym typeface="Cabin"/>
            </a:endParaRPr>
          </a:p>
          <a:p>
            <a:pPr indent="0" lvl="0" marL="0" rtl="0" algn="ctr">
              <a:spcBef>
                <a:spcPts val="0"/>
              </a:spcBef>
              <a:spcAft>
                <a:spcPts val="0"/>
              </a:spcAft>
              <a:buNone/>
            </a:pPr>
            <a:r>
              <a:rPr lang="en" sz="4800">
                <a:solidFill>
                  <a:srgbClr val="FFFFFF"/>
                </a:solidFill>
                <a:latin typeface="Cabin"/>
                <a:ea typeface="Cabin"/>
                <a:cs typeface="Cabin"/>
                <a:sym typeface="Cabin"/>
              </a:rPr>
              <a:t>École virtuelle TDSB</a:t>
            </a:r>
            <a:endParaRPr sz="4800">
              <a:solidFill>
                <a:srgbClr val="FFFFFF"/>
              </a:solidFill>
              <a:latin typeface="Cabin"/>
              <a:ea typeface="Cabin"/>
              <a:cs typeface="Cabin"/>
              <a:sym typeface="Cabin"/>
            </a:endParaRPr>
          </a:p>
          <a:p>
            <a:pPr indent="0" lvl="0" marL="0" rtl="0" algn="ctr">
              <a:spcBef>
                <a:spcPts val="0"/>
              </a:spcBef>
              <a:spcAft>
                <a:spcPts val="0"/>
              </a:spcAft>
              <a:buNone/>
            </a:pPr>
            <a:r>
              <a:rPr b="1" lang="en">
                <a:solidFill>
                  <a:srgbClr val="FFFFFF"/>
                </a:solidFill>
                <a:latin typeface="Cabin"/>
                <a:ea typeface="Cabin"/>
                <a:cs typeface="Cabin"/>
                <a:sym typeface="Cabin"/>
              </a:rPr>
              <a:t>5</a:t>
            </a:r>
            <a:r>
              <a:rPr b="1" lang="en">
                <a:solidFill>
                  <a:srgbClr val="FFFFFF"/>
                </a:solidFill>
                <a:latin typeface="Cabin"/>
                <a:ea typeface="Cabin"/>
                <a:cs typeface="Cabin"/>
                <a:sym typeface="Cabin"/>
              </a:rPr>
              <a:t>e année français intensif</a:t>
            </a:r>
            <a:endParaRPr b="1">
              <a:solidFill>
                <a:srgbClr val="FFFFFF"/>
              </a:solidFill>
              <a:latin typeface="Cabin"/>
              <a:ea typeface="Cabin"/>
              <a:cs typeface="Cabin"/>
              <a:sym typeface="Cabin"/>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abin"/>
                <a:ea typeface="Cabin"/>
                <a:cs typeface="Cabin"/>
                <a:sym typeface="Cabin"/>
              </a:rPr>
              <a:t>mardi le 22 septembre 2020</a:t>
            </a:r>
            <a:endParaRPr>
              <a:solidFill>
                <a:srgbClr val="FFFFFF"/>
              </a:solidFill>
              <a:latin typeface="Cabin"/>
              <a:ea typeface="Cabin"/>
              <a:cs typeface="Cabin"/>
              <a:sym typeface="Cabin"/>
            </a:endParaRPr>
          </a:p>
        </p:txBody>
      </p:sp>
      <p:pic>
        <p:nvPicPr>
          <p:cNvPr id="62" name="Google Shape;62;p14"/>
          <p:cNvPicPr preferRelativeResize="0"/>
          <p:nvPr/>
        </p:nvPicPr>
        <p:blipFill>
          <a:blip r:embed="rId3">
            <a:alphaModFix/>
          </a:blip>
          <a:stretch>
            <a:fillRect/>
          </a:stretch>
        </p:blipFill>
        <p:spPr>
          <a:xfrm>
            <a:off x="579600" y="455275"/>
            <a:ext cx="514350" cy="657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bin"/>
                <a:ea typeface="Cabin"/>
                <a:cs typeface="Cabin"/>
                <a:sym typeface="Cabin"/>
              </a:rPr>
              <a:t>Noticing Math All Around Us</a:t>
            </a:r>
            <a:endParaRPr b="1">
              <a:latin typeface="Cabin"/>
              <a:ea typeface="Cabin"/>
              <a:cs typeface="Cabin"/>
              <a:sym typeface="Cabin"/>
            </a:endParaRPr>
          </a:p>
        </p:txBody>
      </p:sp>
      <p:sp>
        <p:nvSpPr>
          <p:cNvPr id="158" name="Google Shape;158;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Math is everywhere! In our homes, in the community, in nature…</a:t>
            </a:r>
            <a:endParaRPr>
              <a:latin typeface="Cabin"/>
              <a:ea typeface="Cabin"/>
              <a:cs typeface="Cabin"/>
              <a:sym typeface="Cabin"/>
            </a:endParaRPr>
          </a:p>
          <a:p>
            <a:pPr indent="0" lvl="0" marL="0" rtl="0" algn="l">
              <a:spcBef>
                <a:spcPts val="1600"/>
              </a:spcBef>
              <a:spcAft>
                <a:spcPts val="0"/>
              </a:spcAft>
              <a:buNone/>
            </a:pPr>
            <a:r>
              <a:rPr i="1" lang="en">
                <a:latin typeface="Cabin"/>
                <a:ea typeface="Cabin"/>
                <a:cs typeface="Cabin"/>
                <a:sym typeface="Cabin"/>
              </a:rPr>
              <a:t>How do you use math in your everyday life? (examples: at home, at school, in other places you go)</a:t>
            </a:r>
            <a:endParaRPr i="1">
              <a:latin typeface="Cabin"/>
              <a:ea typeface="Cabin"/>
              <a:cs typeface="Cabin"/>
              <a:sym typeface="Cabin"/>
            </a:endParaRPr>
          </a:p>
          <a:p>
            <a:pPr indent="0" lvl="0" marL="0" rtl="0" algn="l">
              <a:spcBef>
                <a:spcPts val="1600"/>
              </a:spcBef>
              <a:spcAft>
                <a:spcPts val="0"/>
              </a:spcAft>
              <a:buNone/>
            </a:pPr>
            <a:r>
              <a:rPr i="1" lang="en">
                <a:latin typeface="Cabin"/>
                <a:ea typeface="Cabin"/>
                <a:cs typeface="Cabin"/>
                <a:sym typeface="Cabin"/>
              </a:rPr>
              <a:t>How does math help you in your everyday life?</a:t>
            </a:r>
            <a:endParaRPr i="1">
              <a:latin typeface="Cabin"/>
              <a:ea typeface="Cabin"/>
              <a:cs typeface="Cabin"/>
              <a:sym typeface="Cabin"/>
            </a:endParaRPr>
          </a:p>
          <a:p>
            <a:pPr indent="0" lvl="0" marL="0" rtl="0" algn="l">
              <a:spcBef>
                <a:spcPts val="1600"/>
              </a:spcBef>
              <a:spcAft>
                <a:spcPts val="0"/>
              </a:spcAft>
              <a:buNone/>
            </a:pPr>
            <a:r>
              <a:rPr i="1" lang="en">
                <a:latin typeface="Cabin"/>
                <a:ea typeface="Cabin"/>
                <a:cs typeface="Cabin"/>
                <a:sym typeface="Cabin"/>
              </a:rPr>
              <a:t>How does math help others in our community and around the world?</a:t>
            </a:r>
            <a:endParaRPr i="1">
              <a:latin typeface="Cabin"/>
              <a:ea typeface="Cabin"/>
              <a:cs typeface="Cabin"/>
              <a:sym typeface="Cabin"/>
            </a:endParaRPr>
          </a:p>
          <a:p>
            <a:pPr indent="0" lvl="0" marL="0" rtl="0" algn="l">
              <a:spcBef>
                <a:spcPts val="1600"/>
              </a:spcBef>
              <a:spcAft>
                <a:spcPts val="1600"/>
              </a:spcAft>
              <a:buNone/>
            </a:pPr>
            <a:r>
              <a:rPr lang="en">
                <a:latin typeface="Cabin"/>
                <a:ea typeface="Cabin"/>
                <a:cs typeface="Cabin"/>
                <a:sym typeface="Cabin"/>
              </a:rPr>
              <a:t>Reflect and record your ideas on </a:t>
            </a:r>
            <a:r>
              <a:rPr lang="en" u="sng">
                <a:solidFill>
                  <a:schemeClr val="hlink"/>
                </a:solidFill>
                <a:latin typeface="Cabin"/>
                <a:ea typeface="Cabin"/>
                <a:cs typeface="Cabin"/>
                <a:sym typeface="Cabin"/>
                <a:hlinkClick r:id="rId3"/>
              </a:rPr>
              <a:t>this document</a:t>
            </a:r>
            <a:r>
              <a:rPr lang="en">
                <a:latin typeface="Cabin"/>
                <a:ea typeface="Cabin"/>
                <a:cs typeface="Cabin"/>
                <a:sym typeface="Cabin"/>
              </a:rPr>
              <a:t>.</a:t>
            </a:r>
            <a:endParaRPr>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139300" y="337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bin"/>
                <a:ea typeface="Cabin"/>
                <a:cs typeface="Cabin"/>
                <a:sym typeface="Cabin"/>
              </a:rPr>
              <a:t>Setting a Math Goal</a:t>
            </a:r>
            <a:endParaRPr b="1">
              <a:latin typeface="Cabin"/>
              <a:ea typeface="Cabin"/>
              <a:cs typeface="Cabin"/>
              <a:sym typeface="Cabin"/>
            </a:endParaRPr>
          </a:p>
        </p:txBody>
      </p:sp>
      <p:sp>
        <p:nvSpPr>
          <p:cNvPr id="164" name="Google Shape;164;p24"/>
          <p:cNvSpPr txBox="1"/>
          <p:nvPr>
            <p:ph idx="1" type="body"/>
          </p:nvPr>
        </p:nvSpPr>
        <p:spPr>
          <a:xfrm>
            <a:off x="139300" y="1002475"/>
            <a:ext cx="8840400" cy="37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What would you like to accomplish this year related to math? </a:t>
            </a:r>
            <a:endParaRPr>
              <a:latin typeface="Cabin"/>
              <a:ea typeface="Cabin"/>
              <a:cs typeface="Cabin"/>
              <a:sym typeface="Cabin"/>
            </a:endParaRPr>
          </a:p>
          <a:p>
            <a:pPr indent="0" lvl="0" marL="0" rtl="0" algn="l">
              <a:spcBef>
                <a:spcPts val="1600"/>
              </a:spcBef>
              <a:spcAft>
                <a:spcPts val="0"/>
              </a:spcAft>
              <a:buNone/>
            </a:pPr>
            <a:r>
              <a:rPr lang="en">
                <a:latin typeface="Cabin"/>
                <a:ea typeface="Cabin"/>
                <a:cs typeface="Cabin"/>
                <a:sym typeface="Cabin"/>
              </a:rPr>
              <a:t>For example:</a:t>
            </a:r>
            <a:endParaRPr>
              <a:latin typeface="Cabin"/>
              <a:ea typeface="Cabin"/>
              <a:cs typeface="Cabin"/>
              <a:sym typeface="Cabin"/>
            </a:endParaRPr>
          </a:p>
          <a:p>
            <a:pPr indent="-342900" lvl="0" marL="457200" rtl="0" algn="l">
              <a:spcBef>
                <a:spcPts val="1600"/>
              </a:spcBef>
              <a:spcAft>
                <a:spcPts val="0"/>
              </a:spcAft>
              <a:buSzPts val="1800"/>
              <a:buFont typeface="Cabin"/>
              <a:buChar char="●"/>
            </a:pPr>
            <a:r>
              <a:rPr lang="en">
                <a:latin typeface="Cabin"/>
                <a:ea typeface="Cabin"/>
                <a:cs typeface="Cabin"/>
                <a:sym typeface="Cabin"/>
              </a:rPr>
              <a:t>Is there a challenge you want to overcome?</a:t>
            </a:r>
            <a:endParaRPr>
              <a:latin typeface="Cabin"/>
              <a:ea typeface="Cabin"/>
              <a:cs typeface="Cabin"/>
              <a:sym typeface="Cabin"/>
            </a:endParaRPr>
          </a:p>
          <a:p>
            <a:pPr indent="-342900" lvl="0" marL="457200" rtl="0" algn="l">
              <a:spcBef>
                <a:spcPts val="0"/>
              </a:spcBef>
              <a:spcAft>
                <a:spcPts val="0"/>
              </a:spcAft>
              <a:buSzPts val="1800"/>
              <a:buFont typeface="Cabin"/>
              <a:buChar char="●"/>
            </a:pPr>
            <a:r>
              <a:rPr lang="en">
                <a:latin typeface="Cabin"/>
                <a:ea typeface="Cabin"/>
                <a:cs typeface="Cabin"/>
                <a:sym typeface="Cabin"/>
              </a:rPr>
              <a:t>Is there something new you want to learn?</a:t>
            </a:r>
            <a:endParaRPr>
              <a:latin typeface="Cabin"/>
              <a:ea typeface="Cabin"/>
              <a:cs typeface="Cabin"/>
              <a:sym typeface="Cabin"/>
            </a:endParaRPr>
          </a:p>
          <a:p>
            <a:pPr indent="-342900" lvl="0" marL="457200" rtl="0" algn="l">
              <a:spcBef>
                <a:spcPts val="0"/>
              </a:spcBef>
              <a:spcAft>
                <a:spcPts val="0"/>
              </a:spcAft>
              <a:buSzPts val="1800"/>
              <a:buFont typeface="Cabin"/>
              <a:buChar char="●"/>
            </a:pPr>
            <a:r>
              <a:rPr lang="en">
                <a:latin typeface="Cabin"/>
                <a:ea typeface="Cabin"/>
                <a:cs typeface="Cabin"/>
                <a:sym typeface="Cabin"/>
              </a:rPr>
              <a:t>Is there something you want to get better at?</a:t>
            </a:r>
            <a:endParaRPr>
              <a:latin typeface="Cabin"/>
              <a:ea typeface="Cabin"/>
              <a:cs typeface="Cabin"/>
              <a:sym typeface="Cabin"/>
            </a:endParaRPr>
          </a:p>
          <a:p>
            <a:pPr indent="-342900" lvl="0" marL="457200" rtl="0" algn="l">
              <a:spcBef>
                <a:spcPts val="0"/>
              </a:spcBef>
              <a:spcAft>
                <a:spcPts val="0"/>
              </a:spcAft>
              <a:buSzPts val="1800"/>
              <a:buFont typeface="Cabin"/>
              <a:buChar char="●"/>
            </a:pPr>
            <a:r>
              <a:rPr lang="en">
                <a:latin typeface="Cabin"/>
                <a:ea typeface="Cabin"/>
                <a:cs typeface="Cabin"/>
                <a:sym typeface="Cabin"/>
              </a:rPr>
              <a:t>Is there a new habit you want to form that will help you with math?</a:t>
            </a:r>
            <a:endParaRPr>
              <a:latin typeface="Cabin"/>
              <a:ea typeface="Cabin"/>
              <a:cs typeface="Cabin"/>
              <a:sym typeface="Cabin"/>
            </a:endParaRPr>
          </a:p>
          <a:p>
            <a:pPr indent="-342900" lvl="0" marL="457200" rtl="0" algn="l">
              <a:spcBef>
                <a:spcPts val="0"/>
              </a:spcBef>
              <a:spcAft>
                <a:spcPts val="0"/>
              </a:spcAft>
              <a:buSzPts val="1800"/>
              <a:buFont typeface="Cabin"/>
              <a:buChar char="●"/>
            </a:pPr>
            <a:r>
              <a:rPr lang="en">
                <a:latin typeface="Cabin"/>
                <a:ea typeface="Cabin"/>
                <a:cs typeface="Cabin"/>
                <a:sym typeface="Cabin"/>
              </a:rPr>
              <a:t>?</a:t>
            </a:r>
            <a:endParaRPr>
              <a:latin typeface="Cabin"/>
              <a:ea typeface="Cabin"/>
              <a:cs typeface="Cabin"/>
              <a:sym typeface="Cabin"/>
            </a:endParaRPr>
          </a:p>
          <a:p>
            <a:pPr indent="0" lvl="0" marL="0" rtl="0" algn="l">
              <a:spcBef>
                <a:spcPts val="1600"/>
              </a:spcBef>
              <a:spcAft>
                <a:spcPts val="1600"/>
              </a:spcAft>
              <a:buNone/>
            </a:pPr>
            <a:r>
              <a:t/>
            </a:r>
            <a:endParaRPr>
              <a:latin typeface="Cabin"/>
              <a:ea typeface="Cabin"/>
              <a:cs typeface="Cabin"/>
              <a:sym typeface="Cabin"/>
            </a:endParaRPr>
          </a:p>
        </p:txBody>
      </p:sp>
      <p:pic>
        <p:nvPicPr>
          <p:cNvPr id="165" name="Google Shape;165;p24"/>
          <p:cNvPicPr preferRelativeResize="0"/>
          <p:nvPr/>
        </p:nvPicPr>
        <p:blipFill>
          <a:blip r:embed="rId3">
            <a:alphaModFix/>
          </a:blip>
          <a:stretch>
            <a:fillRect/>
          </a:stretch>
        </p:blipFill>
        <p:spPr>
          <a:xfrm>
            <a:off x="5118521" y="3468271"/>
            <a:ext cx="1493025" cy="1493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idx="1" type="body"/>
          </p:nvPr>
        </p:nvSpPr>
        <p:spPr>
          <a:xfrm>
            <a:off x="311700" y="659550"/>
            <a:ext cx="8520600" cy="390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Choose </a:t>
            </a:r>
            <a:r>
              <a:rPr b="1" lang="en">
                <a:latin typeface="Cabin"/>
                <a:ea typeface="Cabin"/>
                <a:cs typeface="Cabin"/>
                <a:sym typeface="Cabin"/>
              </a:rPr>
              <a:t>one goal </a:t>
            </a:r>
            <a:r>
              <a:rPr lang="en">
                <a:latin typeface="Cabin"/>
                <a:ea typeface="Cabin"/>
                <a:cs typeface="Cabin"/>
                <a:sym typeface="Cabin"/>
              </a:rPr>
              <a:t>for yourself (or more if you’d like). </a:t>
            </a:r>
            <a:endParaRPr>
              <a:latin typeface="Cabin"/>
              <a:ea typeface="Cabin"/>
              <a:cs typeface="Cabin"/>
              <a:sym typeface="Cabin"/>
            </a:endParaRPr>
          </a:p>
          <a:p>
            <a:pPr indent="0" lvl="0" marL="0" rtl="0" algn="l">
              <a:spcBef>
                <a:spcPts val="1600"/>
              </a:spcBef>
              <a:spcAft>
                <a:spcPts val="0"/>
              </a:spcAft>
              <a:buNone/>
            </a:pPr>
            <a:r>
              <a:rPr lang="en">
                <a:latin typeface="Cabin"/>
                <a:ea typeface="Cabin"/>
                <a:cs typeface="Cabin"/>
                <a:sym typeface="Cabin"/>
              </a:rPr>
              <a:t>Make a written, visual or audio representation of this goal, such as drawing a picture, using loose parts (found materials around you) and taking a photo, making a poster, a Google Drawing, making a voice recording, or another format of your choice. Include your goal with your representation. </a:t>
            </a:r>
            <a:endParaRPr>
              <a:latin typeface="Cabin"/>
              <a:ea typeface="Cabin"/>
              <a:cs typeface="Cabin"/>
              <a:sym typeface="Cabin"/>
            </a:endParaRPr>
          </a:p>
          <a:p>
            <a:pPr indent="0" lvl="0" marL="0" rtl="0" algn="l">
              <a:spcBef>
                <a:spcPts val="1600"/>
              </a:spcBef>
              <a:spcAft>
                <a:spcPts val="0"/>
              </a:spcAft>
              <a:buNone/>
            </a:pPr>
            <a:r>
              <a:rPr b="1" lang="en">
                <a:latin typeface="Cabin"/>
                <a:ea typeface="Cabin"/>
                <a:cs typeface="Cabin"/>
                <a:sym typeface="Cabin"/>
              </a:rPr>
              <a:t>How will you work to achieve this goal? Can you identify some steps  you will take to be successful? (“a plan of action”)</a:t>
            </a:r>
            <a:endParaRPr b="1">
              <a:latin typeface="Cabin"/>
              <a:ea typeface="Cabin"/>
              <a:cs typeface="Cabin"/>
              <a:sym typeface="Cabin"/>
            </a:endParaRPr>
          </a:p>
          <a:p>
            <a:pPr indent="0" lvl="0" marL="0" rtl="0" algn="l">
              <a:spcBef>
                <a:spcPts val="1600"/>
              </a:spcBef>
              <a:spcAft>
                <a:spcPts val="0"/>
              </a:spcAft>
              <a:buNone/>
            </a:pPr>
            <a:r>
              <a:rPr lang="en">
                <a:latin typeface="Cabin"/>
                <a:ea typeface="Cabin"/>
                <a:cs typeface="Cabin"/>
                <a:sym typeface="Cabin"/>
              </a:rPr>
              <a:t>Refer back to your goal and your visual representation regularly as well as your plan of action to see how you are doing and adjust your plan if needed. It’s a work in progress! </a:t>
            </a:r>
            <a:endParaRPr>
              <a:latin typeface="Cabin"/>
              <a:ea typeface="Cabin"/>
              <a:cs typeface="Cabin"/>
              <a:sym typeface="Cabin"/>
            </a:endParaRPr>
          </a:p>
          <a:p>
            <a:pPr indent="0" lvl="0" marL="0" rtl="0" algn="l">
              <a:spcBef>
                <a:spcPts val="1600"/>
              </a:spcBef>
              <a:spcAft>
                <a:spcPts val="1600"/>
              </a:spcAft>
              <a:buNone/>
            </a:pPr>
            <a:r>
              <a:t/>
            </a:r>
            <a:endParaRPr>
              <a:latin typeface="Cabin"/>
              <a:ea typeface="Cabin"/>
              <a:cs typeface="Cabin"/>
              <a:sym typeface="Cabin"/>
            </a:endParaRPr>
          </a:p>
        </p:txBody>
      </p:sp>
      <p:pic>
        <p:nvPicPr>
          <p:cNvPr id="171" name="Google Shape;171;p25"/>
          <p:cNvPicPr preferRelativeResize="0"/>
          <p:nvPr/>
        </p:nvPicPr>
        <p:blipFill>
          <a:blip r:embed="rId3">
            <a:alphaModFix/>
          </a:blip>
          <a:stretch>
            <a:fillRect/>
          </a:stretch>
        </p:blipFill>
        <p:spPr>
          <a:xfrm>
            <a:off x="8085576" y="4264575"/>
            <a:ext cx="572700" cy="4289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2400">
                <a:latin typeface="Cabin"/>
                <a:ea typeface="Cabin"/>
                <a:cs typeface="Cabin"/>
                <a:sym typeface="Cabin"/>
              </a:rPr>
              <a:t>Bravo! À bientôt!</a:t>
            </a:r>
            <a:endParaRPr b="1" i="1" sz="2400">
              <a:latin typeface="Cabin"/>
              <a:ea typeface="Cabin"/>
              <a:cs typeface="Cabin"/>
              <a:sym typeface="Cabin"/>
            </a:endParaRPr>
          </a:p>
          <a:p>
            <a:pPr indent="0" lvl="0" marL="0" rtl="0" algn="l">
              <a:spcBef>
                <a:spcPts val="1600"/>
              </a:spcBef>
              <a:spcAft>
                <a:spcPts val="1600"/>
              </a:spcAft>
              <a:buNone/>
            </a:pPr>
            <a:r>
              <a:rPr lang="en"/>
              <a:t> </a:t>
            </a:r>
            <a:endParaRPr/>
          </a:p>
        </p:txBody>
      </p:sp>
      <p:pic>
        <p:nvPicPr>
          <p:cNvPr id="177" name="Google Shape;177;p26"/>
          <p:cNvPicPr preferRelativeResize="0"/>
          <p:nvPr/>
        </p:nvPicPr>
        <p:blipFill>
          <a:blip r:embed="rId3">
            <a:alphaModFix/>
          </a:blip>
          <a:stretch>
            <a:fillRect/>
          </a:stretch>
        </p:blipFill>
        <p:spPr>
          <a:xfrm>
            <a:off x="3500425" y="1960963"/>
            <a:ext cx="2143125"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441603" y="556325"/>
            <a:ext cx="8260800" cy="5847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Garamond"/>
              <a:buNone/>
            </a:pPr>
            <a:r>
              <a:rPr b="1" lang="en" sz="3500">
                <a:latin typeface="Cabin"/>
                <a:ea typeface="Cabin"/>
                <a:cs typeface="Cabin"/>
                <a:sym typeface="Cabin"/>
              </a:rPr>
              <a:t>Texte reconnaissant de traités</a:t>
            </a:r>
            <a:endParaRPr b="1" sz="3500">
              <a:latin typeface="Cabin"/>
              <a:ea typeface="Cabin"/>
              <a:cs typeface="Cabin"/>
              <a:sym typeface="Cabin"/>
            </a:endParaRPr>
          </a:p>
        </p:txBody>
      </p:sp>
      <p:sp>
        <p:nvSpPr>
          <p:cNvPr id="68" name="Google Shape;68;p15"/>
          <p:cNvSpPr txBox="1"/>
          <p:nvPr/>
        </p:nvSpPr>
        <p:spPr>
          <a:xfrm>
            <a:off x="6553200" y="4686300"/>
            <a:ext cx="21336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Verdana"/>
              <a:buNone/>
            </a:pPr>
            <a:fld id="{00000000-1234-1234-1234-123412341234}" type="slidenum">
              <a:rPr b="0" i="0" lang="en" sz="1000" u="none">
                <a:solidFill>
                  <a:schemeClr val="dk1"/>
                </a:solidFill>
                <a:latin typeface="Verdana"/>
                <a:ea typeface="Verdana"/>
                <a:cs typeface="Verdana"/>
                <a:sym typeface="Verdana"/>
              </a:rPr>
              <a:t>‹#›</a:t>
            </a:fld>
            <a:endParaRPr/>
          </a:p>
        </p:txBody>
      </p:sp>
      <p:sp>
        <p:nvSpPr>
          <p:cNvPr id="69" name="Google Shape;69;p15"/>
          <p:cNvSpPr txBox="1"/>
          <p:nvPr/>
        </p:nvSpPr>
        <p:spPr>
          <a:xfrm>
            <a:off x="457200" y="1415550"/>
            <a:ext cx="8001000" cy="2147100"/>
          </a:xfrm>
          <a:prstGeom prst="rect">
            <a:avLst/>
          </a:prstGeom>
          <a:noFill/>
          <a:ln>
            <a:noFill/>
          </a:ln>
        </p:spPr>
        <p:txBody>
          <a:bodyPr anchorCtr="0" anchor="ctr" bIns="91425" lIns="91425" spcFirstLastPara="1" rIns="91425" wrap="square" tIns="91425">
            <a:noAutofit/>
          </a:bodyPr>
          <a:lstStyle/>
          <a:p>
            <a:pPr indent="0" lvl="0" marL="0" rtl="0" algn="ctr">
              <a:spcBef>
                <a:spcPts val="480"/>
              </a:spcBef>
              <a:spcAft>
                <a:spcPts val="0"/>
              </a:spcAft>
              <a:buClr>
                <a:schemeClr val="dk1"/>
              </a:buClr>
              <a:buSzPts val="1100"/>
              <a:buFont typeface="Arial"/>
              <a:buNone/>
            </a:pPr>
            <a:r>
              <a:rPr lang="en" sz="2200">
                <a:latin typeface="Cabin"/>
                <a:ea typeface="Cabin"/>
                <a:cs typeface="Cabin"/>
                <a:sym typeface="Cabin"/>
              </a:rPr>
              <a:t>Nous reconnaissons que nous sommes accueillis sur les terres des Mississaugas des Anichinabés, de la Confédération Haudenosaunee et du Wendat. Nous voulons également reconnaître la pérennité de la présence des Premières Nations, du Métis et du Inuit.</a:t>
            </a:r>
            <a:endParaRPr sz="2200">
              <a:latin typeface="Cabin"/>
              <a:ea typeface="Cabin"/>
              <a:cs typeface="Cabin"/>
              <a:sym typeface="Cabin"/>
            </a:endParaRPr>
          </a:p>
        </p:txBody>
      </p:sp>
      <p:pic>
        <p:nvPicPr>
          <p:cNvPr id="70" name="Google Shape;70;p15"/>
          <p:cNvPicPr preferRelativeResize="0"/>
          <p:nvPr/>
        </p:nvPicPr>
        <p:blipFill rotWithShape="1">
          <a:blip r:embed="rId3">
            <a:alphaModFix/>
          </a:blip>
          <a:srcRect b="0" l="0" r="0" t="0"/>
          <a:stretch/>
        </p:blipFill>
        <p:spPr>
          <a:xfrm>
            <a:off x="3795375" y="3461477"/>
            <a:ext cx="1285550" cy="1285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bin"/>
                <a:ea typeface="Cabin"/>
                <a:cs typeface="Cabin"/>
                <a:sym typeface="Cabin"/>
              </a:rPr>
              <a:t>Le français</a:t>
            </a:r>
            <a:endParaRPr b="1">
              <a:latin typeface="Cabin"/>
              <a:ea typeface="Cabin"/>
              <a:cs typeface="Cabin"/>
              <a:sym typeface="Cabin"/>
            </a:endParaRPr>
          </a:p>
        </p:txBody>
      </p:sp>
      <p:sp>
        <p:nvSpPr>
          <p:cNvPr id="76" name="Google Shape;76;p16"/>
          <p:cNvSpPr txBox="1"/>
          <p:nvPr>
            <p:ph idx="1" type="body"/>
          </p:nvPr>
        </p:nvSpPr>
        <p:spPr>
          <a:xfrm>
            <a:off x="311700" y="1393488"/>
            <a:ext cx="8520600" cy="25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Bonjour!                    </a:t>
            </a:r>
            <a:r>
              <a:rPr lang="en">
                <a:solidFill>
                  <a:srgbClr val="FF0000"/>
                </a:solidFill>
                <a:latin typeface="Cabin"/>
                <a:ea typeface="Cabin"/>
                <a:cs typeface="Cabin"/>
                <a:sym typeface="Cabin"/>
              </a:rPr>
              <a:t>B</a:t>
            </a:r>
            <a:r>
              <a:rPr lang="en">
                <a:solidFill>
                  <a:srgbClr val="0000FF"/>
                </a:solidFill>
                <a:latin typeface="Cabin"/>
                <a:ea typeface="Cabin"/>
                <a:cs typeface="Cabin"/>
                <a:sym typeface="Cabin"/>
              </a:rPr>
              <a:t>i</a:t>
            </a:r>
            <a:r>
              <a:rPr lang="en">
                <a:solidFill>
                  <a:srgbClr val="FF00FF"/>
                </a:solidFill>
                <a:latin typeface="Cabin"/>
                <a:ea typeface="Cabin"/>
                <a:cs typeface="Cabin"/>
                <a:sym typeface="Cabin"/>
              </a:rPr>
              <a:t>e</a:t>
            </a:r>
            <a:r>
              <a:rPr lang="en">
                <a:solidFill>
                  <a:srgbClr val="38761D"/>
                </a:solidFill>
                <a:latin typeface="Cabin"/>
                <a:ea typeface="Cabin"/>
                <a:cs typeface="Cabin"/>
                <a:sym typeface="Cabin"/>
              </a:rPr>
              <a:t>n</a:t>
            </a:r>
            <a:r>
              <a:rPr lang="en">
                <a:solidFill>
                  <a:srgbClr val="B45F06"/>
                </a:solidFill>
                <a:latin typeface="Cabin"/>
                <a:ea typeface="Cabin"/>
                <a:cs typeface="Cabin"/>
                <a:sym typeface="Cabin"/>
              </a:rPr>
              <a:t>v</a:t>
            </a:r>
            <a:r>
              <a:rPr lang="en">
                <a:solidFill>
                  <a:schemeClr val="accent5"/>
                </a:solidFill>
                <a:latin typeface="Cabin"/>
                <a:ea typeface="Cabin"/>
                <a:cs typeface="Cabin"/>
                <a:sym typeface="Cabin"/>
              </a:rPr>
              <a:t>e</a:t>
            </a:r>
            <a:r>
              <a:rPr lang="en">
                <a:solidFill>
                  <a:srgbClr val="20124D"/>
                </a:solidFill>
                <a:latin typeface="Cabin"/>
                <a:ea typeface="Cabin"/>
                <a:cs typeface="Cabin"/>
                <a:sym typeface="Cabin"/>
              </a:rPr>
              <a:t>n</a:t>
            </a:r>
            <a:r>
              <a:rPr lang="en">
                <a:solidFill>
                  <a:srgbClr val="9900FF"/>
                </a:solidFill>
                <a:latin typeface="Cabin"/>
                <a:ea typeface="Cabin"/>
                <a:cs typeface="Cabin"/>
                <a:sym typeface="Cabin"/>
              </a:rPr>
              <a:t>u</a:t>
            </a:r>
            <a:r>
              <a:rPr lang="en">
                <a:solidFill>
                  <a:srgbClr val="FF9900"/>
                </a:solidFill>
                <a:latin typeface="Cabin"/>
                <a:ea typeface="Cabin"/>
                <a:cs typeface="Cabin"/>
                <a:sym typeface="Cabin"/>
              </a:rPr>
              <a:t>e</a:t>
            </a:r>
            <a:r>
              <a:rPr lang="en">
                <a:latin typeface="Cabin"/>
                <a:ea typeface="Cabin"/>
                <a:cs typeface="Cabin"/>
                <a:sym typeface="Cabin"/>
              </a:rPr>
              <a:t> à la classe de 5e année français intensif! We are so happy that you are here.</a:t>
            </a:r>
            <a:endParaRPr>
              <a:latin typeface="Cabin"/>
              <a:ea typeface="Cabin"/>
              <a:cs typeface="Cabin"/>
              <a:sym typeface="Cabin"/>
            </a:endParaRPr>
          </a:p>
          <a:p>
            <a:pPr indent="0" lvl="0" marL="0" rtl="0" algn="l">
              <a:spcBef>
                <a:spcPts val="1600"/>
              </a:spcBef>
              <a:spcAft>
                <a:spcPts val="0"/>
              </a:spcAft>
              <a:buNone/>
            </a:pPr>
            <a:r>
              <a:t/>
            </a:r>
            <a:endParaRPr>
              <a:latin typeface="Cabin"/>
              <a:ea typeface="Cabin"/>
              <a:cs typeface="Cabin"/>
              <a:sym typeface="Cabin"/>
            </a:endParaRPr>
          </a:p>
          <a:p>
            <a:pPr indent="0" lvl="0" marL="0" rtl="0" algn="l">
              <a:spcBef>
                <a:spcPts val="1600"/>
              </a:spcBef>
              <a:spcAft>
                <a:spcPts val="0"/>
              </a:spcAft>
              <a:buNone/>
            </a:pPr>
            <a:r>
              <a:rPr lang="en">
                <a:latin typeface="Cabin"/>
                <a:ea typeface="Cabin"/>
                <a:cs typeface="Cabin"/>
                <a:sym typeface="Cabin"/>
              </a:rPr>
              <a:t>Écoute la chanson “</a:t>
            </a:r>
            <a:r>
              <a:rPr lang="en" u="sng">
                <a:solidFill>
                  <a:schemeClr val="hlink"/>
                </a:solidFill>
                <a:latin typeface="Cabin"/>
                <a:ea typeface="Cabin"/>
                <a:cs typeface="Cabin"/>
                <a:sym typeface="Cabin"/>
                <a:hlinkClick r:id="rId3"/>
              </a:rPr>
              <a:t>Bonjour, bonjour</a:t>
            </a:r>
            <a:r>
              <a:rPr lang="en">
                <a:latin typeface="Cabin"/>
                <a:ea typeface="Cabin"/>
                <a:cs typeface="Cabin"/>
                <a:sym typeface="Cabin"/>
              </a:rPr>
              <a:t>” de Alain le lait. C’est un peu drôle! Tu peux chanter aussi, si tu veux!  </a:t>
            </a:r>
            <a:endParaRPr>
              <a:latin typeface="Cabin"/>
              <a:ea typeface="Cabin"/>
              <a:cs typeface="Cabin"/>
              <a:sym typeface="Cabin"/>
            </a:endParaRPr>
          </a:p>
          <a:p>
            <a:pPr indent="0" lvl="0" marL="0" rtl="0" algn="l">
              <a:spcBef>
                <a:spcPts val="1600"/>
              </a:spcBef>
              <a:spcAft>
                <a:spcPts val="0"/>
              </a:spcAft>
              <a:buNone/>
            </a:pPr>
            <a:r>
              <a:rPr b="1" i="1" lang="en">
                <a:latin typeface="Cabin"/>
                <a:ea typeface="Cabin"/>
                <a:cs typeface="Cabin"/>
                <a:sym typeface="Cabin"/>
              </a:rPr>
              <a:t>             </a:t>
            </a:r>
            <a:endParaRPr>
              <a:latin typeface="Cabin"/>
              <a:ea typeface="Cabin"/>
              <a:cs typeface="Cabin"/>
              <a:sym typeface="Cabin"/>
            </a:endParaRPr>
          </a:p>
          <a:p>
            <a:pPr indent="0" lvl="0" marL="0" rtl="0" algn="l">
              <a:spcBef>
                <a:spcPts val="1600"/>
              </a:spcBef>
              <a:spcAft>
                <a:spcPts val="1600"/>
              </a:spcAft>
              <a:buNone/>
            </a:pPr>
            <a:r>
              <a:t/>
            </a:r>
            <a:endParaRPr/>
          </a:p>
        </p:txBody>
      </p:sp>
      <p:pic>
        <p:nvPicPr>
          <p:cNvPr id="77" name="Google Shape;77;p16"/>
          <p:cNvPicPr preferRelativeResize="0"/>
          <p:nvPr/>
        </p:nvPicPr>
        <p:blipFill>
          <a:blip r:embed="rId4">
            <a:alphaModFix/>
          </a:blip>
          <a:stretch>
            <a:fillRect/>
          </a:stretch>
        </p:blipFill>
        <p:spPr>
          <a:xfrm>
            <a:off x="1453750" y="1317773"/>
            <a:ext cx="572700" cy="572700"/>
          </a:xfrm>
          <a:prstGeom prst="rect">
            <a:avLst/>
          </a:prstGeom>
          <a:noFill/>
          <a:ln>
            <a:noFill/>
          </a:ln>
        </p:spPr>
      </p:pic>
      <p:pic>
        <p:nvPicPr>
          <p:cNvPr id="78" name="Google Shape;78;p16"/>
          <p:cNvPicPr preferRelativeResize="0"/>
          <p:nvPr/>
        </p:nvPicPr>
        <p:blipFill>
          <a:blip r:embed="rId5">
            <a:alphaModFix/>
          </a:blip>
          <a:stretch>
            <a:fillRect/>
          </a:stretch>
        </p:blipFill>
        <p:spPr>
          <a:xfrm>
            <a:off x="4721149" y="4164212"/>
            <a:ext cx="766750" cy="701525"/>
          </a:xfrm>
          <a:prstGeom prst="rect">
            <a:avLst/>
          </a:prstGeom>
          <a:noFill/>
          <a:ln>
            <a:noFill/>
          </a:ln>
        </p:spPr>
      </p:pic>
      <p:sp>
        <p:nvSpPr>
          <p:cNvPr id="79" name="Google Shape;79;p16"/>
          <p:cNvSpPr txBox="1"/>
          <p:nvPr/>
        </p:nvSpPr>
        <p:spPr>
          <a:xfrm>
            <a:off x="5564100" y="42983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Cabin"/>
                <a:ea typeface="Cabin"/>
                <a:cs typeface="Cabin"/>
                <a:sym typeface="Cabin"/>
              </a:rPr>
              <a:t>Regarde </a:t>
            </a:r>
            <a:r>
              <a:rPr lang="en" sz="1800">
                <a:solidFill>
                  <a:schemeClr val="dk2"/>
                </a:solidFill>
                <a:latin typeface="Cabin"/>
                <a:ea typeface="Cabin"/>
                <a:cs typeface="Cabin"/>
                <a:sym typeface="Cabin"/>
              </a:rPr>
              <a:t>         la prochaine page.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p:txBody>
      </p:sp>
      <p:pic>
        <p:nvPicPr>
          <p:cNvPr id="80" name="Google Shape;80;p16"/>
          <p:cNvPicPr preferRelativeResize="0"/>
          <p:nvPr/>
        </p:nvPicPr>
        <p:blipFill>
          <a:blip r:embed="rId6">
            <a:alphaModFix/>
          </a:blip>
          <a:stretch>
            <a:fillRect/>
          </a:stretch>
        </p:blipFill>
        <p:spPr>
          <a:xfrm>
            <a:off x="6489500" y="4298375"/>
            <a:ext cx="423288" cy="423288"/>
          </a:xfrm>
          <a:prstGeom prst="rect">
            <a:avLst/>
          </a:prstGeom>
          <a:noFill/>
          <a:ln>
            <a:noFill/>
          </a:ln>
        </p:spPr>
      </p:pic>
      <p:pic>
        <p:nvPicPr>
          <p:cNvPr id="81" name="Google Shape;81;p16" title="Gr 4 EF - Tuesday Sept 21 slide 2 revised.mp3">
            <a:hlinkClick r:id="rId7"/>
          </p:cNvPr>
          <p:cNvPicPr preferRelativeResize="0"/>
          <p:nvPr/>
        </p:nvPicPr>
        <p:blipFill>
          <a:blip r:embed="rId8">
            <a:alphaModFix/>
          </a:blip>
          <a:stretch>
            <a:fillRect/>
          </a:stretch>
        </p:blipFill>
        <p:spPr>
          <a:xfrm>
            <a:off x="7812075" y="356412"/>
            <a:ext cx="881850" cy="881850"/>
          </a:xfrm>
          <a:prstGeom prst="rect">
            <a:avLst/>
          </a:prstGeom>
          <a:noFill/>
          <a:ln>
            <a:noFill/>
          </a:ln>
        </p:spPr>
      </p:pic>
      <p:pic>
        <p:nvPicPr>
          <p:cNvPr id="82" name="Google Shape;82;p16"/>
          <p:cNvPicPr preferRelativeResize="0"/>
          <p:nvPr/>
        </p:nvPicPr>
        <p:blipFill>
          <a:blip r:embed="rId9">
            <a:alphaModFix/>
          </a:blip>
          <a:stretch>
            <a:fillRect/>
          </a:stretch>
        </p:blipFill>
        <p:spPr>
          <a:xfrm>
            <a:off x="2877776" y="3182300"/>
            <a:ext cx="572700" cy="4289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1" type="body"/>
          </p:nvPr>
        </p:nvSpPr>
        <p:spPr>
          <a:xfrm>
            <a:off x="311700" y="1100625"/>
            <a:ext cx="8520600" cy="25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latin typeface="Cabin"/>
                <a:ea typeface="Cabin"/>
                <a:cs typeface="Cabin"/>
                <a:sym typeface="Cabin"/>
              </a:rPr>
              <a:t>             </a:t>
            </a:r>
            <a:r>
              <a:rPr b="1" lang="en">
                <a:latin typeface="Cabin"/>
                <a:ea typeface="Cabin"/>
                <a:cs typeface="Cabin"/>
                <a:sym typeface="Cabin"/>
              </a:rPr>
              <a:t>Comment ça va?</a:t>
            </a:r>
            <a:r>
              <a:rPr i="1" lang="en">
                <a:latin typeface="Cabin"/>
                <a:ea typeface="Cabin"/>
                <a:cs typeface="Cabin"/>
                <a:sym typeface="Cabin"/>
              </a:rPr>
              <a:t>    </a:t>
            </a:r>
            <a:endParaRPr>
              <a:latin typeface="Cabin"/>
              <a:ea typeface="Cabin"/>
              <a:cs typeface="Cabin"/>
              <a:sym typeface="Cabin"/>
            </a:endParaRPr>
          </a:p>
          <a:p>
            <a:pPr indent="0" lvl="0" marL="0" rtl="0" algn="l">
              <a:spcBef>
                <a:spcPts val="1600"/>
              </a:spcBef>
              <a:spcAft>
                <a:spcPts val="0"/>
              </a:spcAft>
              <a:buNone/>
            </a:pPr>
            <a:r>
              <a:t/>
            </a:r>
            <a:endParaRPr i="1">
              <a:latin typeface="Cabin"/>
              <a:ea typeface="Cabin"/>
              <a:cs typeface="Cabin"/>
              <a:sym typeface="Cabin"/>
            </a:endParaRPr>
          </a:p>
          <a:p>
            <a:pPr indent="0" lvl="0" marL="0" rtl="0" algn="l">
              <a:spcBef>
                <a:spcPts val="1600"/>
              </a:spcBef>
              <a:spcAft>
                <a:spcPts val="0"/>
              </a:spcAft>
              <a:buNone/>
            </a:pPr>
            <a:r>
              <a:rPr i="1" lang="en">
                <a:latin typeface="Cabin"/>
                <a:ea typeface="Cabin"/>
                <a:cs typeface="Cabin"/>
                <a:sym typeface="Cabin"/>
              </a:rPr>
              <a:t>Prends une minute pour penser à tes émotions aujourd’hui, le premier jour de 5e année en français intensif dans l’école virtuelle du TDSB. </a:t>
            </a:r>
            <a:endParaRPr i="1">
              <a:latin typeface="Cabin"/>
              <a:ea typeface="Cabin"/>
              <a:cs typeface="Cabin"/>
              <a:sym typeface="Cabin"/>
            </a:endParaRPr>
          </a:p>
          <a:p>
            <a:pPr indent="0" lvl="0" marL="0" rtl="0" algn="l">
              <a:spcBef>
                <a:spcPts val="1600"/>
              </a:spcBef>
              <a:spcAft>
                <a:spcPts val="0"/>
              </a:spcAft>
              <a:buNone/>
            </a:pPr>
            <a:r>
              <a:rPr i="1" lang="en">
                <a:latin typeface="Cabin"/>
                <a:ea typeface="Cabin"/>
                <a:cs typeface="Cabin"/>
                <a:sym typeface="Cabin"/>
              </a:rPr>
              <a:t>Es-tu excité/excitée? Es-tu nerveux/nerveuse? Peut-être que tu as des émotions différentes? </a:t>
            </a:r>
            <a:endParaRPr i="1">
              <a:latin typeface="Cabin"/>
              <a:ea typeface="Cabin"/>
              <a:cs typeface="Cabin"/>
              <a:sym typeface="Cabin"/>
            </a:endParaRPr>
          </a:p>
          <a:p>
            <a:pPr indent="0" lvl="0" marL="0" rtl="0" algn="l">
              <a:spcBef>
                <a:spcPts val="1600"/>
              </a:spcBef>
              <a:spcAft>
                <a:spcPts val="0"/>
              </a:spcAft>
              <a:buNone/>
            </a:pPr>
            <a:r>
              <a:rPr i="1" lang="en">
                <a:latin typeface="Cabin"/>
                <a:ea typeface="Cabin"/>
                <a:cs typeface="Cabin"/>
                <a:sym typeface="Cabin"/>
              </a:rPr>
              <a:t>Est-ce que tu te souviens de ce que tu as fait en français en 4e année? </a:t>
            </a:r>
            <a:endParaRPr i="1">
              <a:latin typeface="Cabin"/>
              <a:ea typeface="Cabin"/>
              <a:cs typeface="Cabin"/>
              <a:sym typeface="Cabin"/>
            </a:endParaRPr>
          </a:p>
          <a:p>
            <a:pPr indent="0" lvl="0" marL="0" rtl="0" algn="l">
              <a:spcBef>
                <a:spcPts val="1600"/>
              </a:spcBef>
              <a:spcAft>
                <a:spcPts val="0"/>
              </a:spcAft>
              <a:buNone/>
            </a:pPr>
            <a:r>
              <a:t/>
            </a:r>
            <a:endParaRPr>
              <a:latin typeface="Cabin"/>
              <a:ea typeface="Cabin"/>
              <a:cs typeface="Cabin"/>
              <a:sym typeface="Cabin"/>
            </a:endParaRPr>
          </a:p>
          <a:p>
            <a:pPr indent="0" lvl="0" marL="0" rtl="0" algn="l">
              <a:spcBef>
                <a:spcPts val="1600"/>
              </a:spcBef>
              <a:spcAft>
                <a:spcPts val="1600"/>
              </a:spcAft>
              <a:buNone/>
            </a:pPr>
            <a:r>
              <a:t/>
            </a:r>
            <a:endParaRPr/>
          </a:p>
        </p:txBody>
      </p:sp>
      <p:pic>
        <p:nvPicPr>
          <p:cNvPr id="88" name="Google Shape;88;p17"/>
          <p:cNvPicPr preferRelativeResize="0"/>
          <p:nvPr/>
        </p:nvPicPr>
        <p:blipFill>
          <a:blip r:embed="rId3">
            <a:alphaModFix/>
          </a:blip>
          <a:stretch>
            <a:fillRect/>
          </a:stretch>
        </p:blipFill>
        <p:spPr>
          <a:xfrm>
            <a:off x="4721149" y="4051124"/>
            <a:ext cx="766750" cy="701525"/>
          </a:xfrm>
          <a:prstGeom prst="rect">
            <a:avLst/>
          </a:prstGeom>
          <a:noFill/>
          <a:ln>
            <a:noFill/>
          </a:ln>
        </p:spPr>
      </p:pic>
      <p:sp>
        <p:nvSpPr>
          <p:cNvPr id="89" name="Google Shape;89;p17"/>
          <p:cNvSpPr txBox="1"/>
          <p:nvPr/>
        </p:nvSpPr>
        <p:spPr>
          <a:xfrm>
            <a:off x="5564100" y="4185275"/>
            <a:ext cx="32682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Cabin"/>
                <a:ea typeface="Cabin"/>
                <a:cs typeface="Cabin"/>
                <a:sym typeface="Cabin"/>
              </a:rPr>
              <a:t>Regarde </a:t>
            </a:r>
            <a:r>
              <a:rPr lang="en" sz="1800">
                <a:solidFill>
                  <a:schemeClr val="dk2"/>
                </a:solidFill>
                <a:latin typeface="Cabin"/>
                <a:ea typeface="Cabin"/>
                <a:cs typeface="Cabin"/>
                <a:sym typeface="Cabin"/>
              </a:rPr>
              <a:t>         la prochaine page.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a:p>
            <a:pPr indent="0" lvl="0" marL="0" rtl="0" algn="l">
              <a:spcBef>
                <a:spcPts val="0"/>
              </a:spcBef>
              <a:spcAft>
                <a:spcPts val="0"/>
              </a:spcAft>
              <a:buNone/>
            </a:pPr>
            <a:r>
              <a:t/>
            </a:r>
            <a:endParaRPr sz="1800">
              <a:solidFill>
                <a:schemeClr val="dk2"/>
              </a:solidFill>
              <a:latin typeface="Cabin"/>
              <a:ea typeface="Cabin"/>
              <a:cs typeface="Cabin"/>
              <a:sym typeface="Cabin"/>
            </a:endParaRPr>
          </a:p>
        </p:txBody>
      </p:sp>
      <p:pic>
        <p:nvPicPr>
          <p:cNvPr id="90" name="Google Shape;90;p17"/>
          <p:cNvPicPr preferRelativeResize="0"/>
          <p:nvPr/>
        </p:nvPicPr>
        <p:blipFill>
          <a:blip r:embed="rId4">
            <a:alphaModFix/>
          </a:blip>
          <a:stretch>
            <a:fillRect/>
          </a:stretch>
        </p:blipFill>
        <p:spPr>
          <a:xfrm>
            <a:off x="311700" y="636742"/>
            <a:ext cx="572700" cy="585599"/>
          </a:xfrm>
          <a:prstGeom prst="rect">
            <a:avLst/>
          </a:prstGeom>
          <a:noFill/>
          <a:ln>
            <a:noFill/>
          </a:ln>
        </p:spPr>
      </p:pic>
      <p:pic>
        <p:nvPicPr>
          <p:cNvPr id="91" name="Google Shape;91;p17"/>
          <p:cNvPicPr preferRelativeResize="0"/>
          <p:nvPr/>
        </p:nvPicPr>
        <p:blipFill>
          <a:blip r:embed="rId5">
            <a:alphaModFix/>
          </a:blip>
          <a:stretch>
            <a:fillRect/>
          </a:stretch>
        </p:blipFill>
        <p:spPr>
          <a:xfrm>
            <a:off x="6512125" y="4185275"/>
            <a:ext cx="423288" cy="423288"/>
          </a:xfrm>
          <a:prstGeom prst="rect">
            <a:avLst/>
          </a:prstGeom>
          <a:noFill/>
          <a:ln>
            <a:noFill/>
          </a:ln>
        </p:spPr>
      </p:pic>
      <p:pic>
        <p:nvPicPr>
          <p:cNvPr id="92" name="Google Shape;92;p17"/>
          <p:cNvPicPr preferRelativeResize="0"/>
          <p:nvPr/>
        </p:nvPicPr>
        <p:blipFill>
          <a:blip r:embed="rId6">
            <a:alphaModFix/>
          </a:blip>
          <a:stretch>
            <a:fillRect/>
          </a:stretch>
        </p:blipFill>
        <p:spPr>
          <a:xfrm>
            <a:off x="2990844" y="905569"/>
            <a:ext cx="1304300" cy="867975"/>
          </a:xfrm>
          <a:prstGeom prst="rect">
            <a:avLst/>
          </a:prstGeom>
          <a:noFill/>
          <a:ln>
            <a:noFill/>
          </a:ln>
        </p:spPr>
      </p:pic>
      <p:pic>
        <p:nvPicPr>
          <p:cNvPr id="93" name="Google Shape;93;p17"/>
          <p:cNvPicPr preferRelativeResize="0"/>
          <p:nvPr/>
        </p:nvPicPr>
        <p:blipFill>
          <a:blip r:embed="rId7">
            <a:alphaModFix/>
          </a:blip>
          <a:stretch>
            <a:fillRect/>
          </a:stretch>
        </p:blipFill>
        <p:spPr>
          <a:xfrm>
            <a:off x="6189525" y="905600"/>
            <a:ext cx="1093640" cy="867975"/>
          </a:xfrm>
          <a:prstGeom prst="rect">
            <a:avLst/>
          </a:prstGeom>
          <a:noFill/>
          <a:ln cap="flat" cmpd="sng" w="9525">
            <a:solidFill>
              <a:srgbClr val="000000"/>
            </a:solidFill>
            <a:prstDash val="solid"/>
            <a:round/>
            <a:headEnd len="sm" w="sm" type="none"/>
            <a:tailEnd len="sm" w="sm" type="none"/>
          </a:ln>
        </p:spPr>
      </p:pic>
      <p:pic>
        <p:nvPicPr>
          <p:cNvPr id="94" name="Google Shape;94;p17"/>
          <p:cNvPicPr preferRelativeResize="0"/>
          <p:nvPr/>
        </p:nvPicPr>
        <p:blipFill>
          <a:blip r:embed="rId8">
            <a:alphaModFix/>
          </a:blip>
          <a:stretch>
            <a:fillRect/>
          </a:stretch>
        </p:blipFill>
        <p:spPr>
          <a:xfrm>
            <a:off x="4636619" y="905591"/>
            <a:ext cx="1304300" cy="867953"/>
          </a:xfrm>
          <a:prstGeom prst="rect">
            <a:avLst/>
          </a:prstGeom>
          <a:noFill/>
          <a:ln>
            <a:noFill/>
          </a:ln>
        </p:spPr>
      </p:pic>
      <p:pic>
        <p:nvPicPr>
          <p:cNvPr id="95" name="Google Shape;95;p17" title="Gr 5 EF Tues Sept 21 slide 3.mp3">
            <a:hlinkClick r:id="rId9"/>
          </p:cNvPr>
          <p:cNvPicPr preferRelativeResize="0"/>
          <p:nvPr/>
        </p:nvPicPr>
        <p:blipFill>
          <a:blip r:embed="rId10">
            <a:alphaModFix/>
          </a:blip>
          <a:stretch>
            <a:fillRect/>
          </a:stretch>
        </p:blipFill>
        <p:spPr>
          <a:xfrm>
            <a:off x="7835250" y="158325"/>
            <a:ext cx="867975" cy="867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a:off x="1204050" y="1320319"/>
            <a:ext cx="1135850" cy="1161450"/>
          </a:xfrm>
          <a:prstGeom prst="rect">
            <a:avLst/>
          </a:prstGeom>
          <a:noFill/>
          <a:ln>
            <a:noFill/>
          </a:ln>
        </p:spPr>
      </p:pic>
      <p:pic>
        <p:nvPicPr>
          <p:cNvPr id="101" name="Google Shape;101;p18"/>
          <p:cNvPicPr preferRelativeResize="0"/>
          <p:nvPr/>
        </p:nvPicPr>
        <p:blipFill>
          <a:blip r:embed="rId4">
            <a:alphaModFix/>
          </a:blip>
          <a:stretch>
            <a:fillRect/>
          </a:stretch>
        </p:blipFill>
        <p:spPr>
          <a:xfrm>
            <a:off x="4932775" y="3184324"/>
            <a:ext cx="892950" cy="892950"/>
          </a:xfrm>
          <a:prstGeom prst="rect">
            <a:avLst/>
          </a:prstGeom>
          <a:noFill/>
          <a:ln>
            <a:noFill/>
          </a:ln>
        </p:spPr>
      </p:pic>
      <p:sp>
        <p:nvSpPr>
          <p:cNvPr id="102" name="Google Shape;102;p18"/>
          <p:cNvSpPr/>
          <p:nvPr/>
        </p:nvSpPr>
        <p:spPr>
          <a:xfrm>
            <a:off x="988725" y="247957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content / contente.</a:t>
            </a:r>
            <a:endParaRPr/>
          </a:p>
        </p:txBody>
      </p:sp>
      <p:sp>
        <p:nvSpPr>
          <p:cNvPr id="103" name="Google Shape;103;p18"/>
          <p:cNvSpPr txBox="1"/>
          <p:nvPr>
            <p:ph idx="4294967295" type="title"/>
          </p:nvPr>
        </p:nvSpPr>
        <p:spPr>
          <a:xfrm>
            <a:off x="311700" y="445025"/>
            <a:ext cx="2270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bin"/>
                <a:ea typeface="Cabin"/>
                <a:cs typeface="Cabin"/>
                <a:sym typeface="Cabin"/>
              </a:rPr>
              <a:t>Les émotions</a:t>
            </a:r>
            <a:endParaRPr b="1">
              <a:latin typeface="Cabin"/>
              <a:ea typeface="Cabin"/>
              <a:cs typeface="Cabin"/>
              <a:sym typeface="Cabin"/>
            </a:endParaRPr>
          </a:p>
        </p:txBody>
      </p:sp>
      <p:pic>
        <p:nvPicPr>
          <p:cNvPr id="104" name="Google Shape;104;p18"/>
          <p:cNvPicPr preferRelativeResize="0"/>
          <p:nvPr/>
        </p:nvPicPr>
        <p:blipFill>
          <a:blip r:embed="rId5">
            <a:alphaModFix/>
          </a:blip>
          <a:stretch>
            <a:fillRect/>
          </a:stretch>
        </p:blipFill>
        <p:spPr>
          <a:xfrm>
            <a:off x="1325488" y="3131650"/>
            <a:ext cx="892975" cy="998300"/>
          </a:xfrm>
          <a:prstGeom prst="rect">
            <a:avLst/>
          </a:prstGeom>
          <a:noFill/>
          <a:ln>
            <a:noFill/>
          </a:ln>
        </p:spPr>
      </p:pic>
      <p:pic>
        <p:nvPicPr>
          <p:cNvPr id="105" name="Google Shape;105;p18"/>
          <p:cNvPicPr preferRelativeResize="0"/>
          <p:nvPr/>
        </p:nvPicPr>
        <p:blipFill>
          <a:blip r:embed="rId6">
            <a:alphaModFix/>
          </a:blip>
          <a:stretch>
            <a:fillRect/>
          </a:stretch>
        </p:blipFill>
        <p:spPr>
          <a:xfrm>
            <a:off x="2863932" y="1363288"/>
            <a:ext cx="1435875" cy="1075525"/>
          </a:xfrm>
          <a:prstGeom prst="rect">
            <a:avLst/>
          </a:prstGeom>
          <a:noFill/>
          <a:ln>
            <a:noFill/>
          </a:ln>
        </p:spPr>
      </p:pic>
      <p:pic>
        <p:nvPicPr>
          <p:cNvPr id="106" name="Google Shape;106;p18"/>
          <p:cNvPicPr preferRelativeResize="0"/>
          <p:nvPr/>
        </p:nvPicPr>
        <p:blipFill>
          <a:blip r:embed="rId7">
            <a:alphaModFix/>
          </a:blip>
          <a:stretch>
            <a:fillRect/>
          </a:stretch>
        </p:blipFill>
        <p:spPr>
          <a:xfrm>
            <a:off x="2996337" y="3210500"/>
            <a:ext cx="1059149" cy="840600"/>
          </a:xfrm>
          <a:prstGeom prst="rect">
            <a:avLst/>
          </a:prstGeom>
          <a:noFill/>
          <a:ln>
            <a:noFill/>
          </a:ln>
        </p:spPr>
      </p:pic>
      <p:pic>
        <p:nvPicPr>
          <p:cNvPr id="107" name="Google Shape;107;p18"/>
          <p:cNvPicPr preferRelativeResize="0"/>
          <p:nvPr/>
        </p:nvPicPr>
        <p:blipFill>
          <a:blip r:embed="rId8">
            <a:alphaModFix/>
          </a:blip>
          <a:stretch>
            <a:fillRect/>
          </a:stretch>
        </p:blipFill>
        <p:spPr>
          <a:xfrm>
            <a:off x="5003562" y="1480762"/>
            <a:ext cx="840575" cy="840575"/>
          </a:xfrm>
          <a:prstGeom prst="rect">
            <a:avLst/>
          </a:prstGeom>
          <a:noFill/>
          <a:ln>
            <a:noFill/>
          </a:ln>
        </p:spPr>
      </p:pic>
      <p:sp>
        <p:nvSpPr>
          <p:cNvPr id="108" name="Google Shape;108;p18"/>
          <p:cNvSpPr/>
          <p:nvPr/>
        </p:nvSpPr>
        <p:spPr>
          <a:xfrm>
            <a:off x="988725" y="420932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fatigué / fatiguée.</a:t>
            </a:r>
            <a:endParaRPr/>
          </a:p>
        </p:txBody>
      </p:sp>
      <p:sp>
        <p:nvSpPr>
          <p:cNvPr id="109" name="Google Shape;109;p18"/>
          <p:cNvSpPr/>
          <p:nvPr/>
        </p:nvSpPr>
        <p:spPr>
          <a:xfrm>
            <a:off x="2778175" y="247957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nerveux / nerveuse.</a:t>
            </a:r>
            <a:endParaRPr/>
          </a:p>
        </p:txBody>
      </p:sp>
      <p:sp>
        <p:nvSpPr>
          <p:cNvPr id="110" name="Google Shape;110;p18"/>
          <p:cNvSpPr/>
          <p:nvPr/>
        </p:nvSpPr>
        <p:spPr>
          <a:xfrm>
            <a:off x="2768600" y="420932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excité / excitée.</a:t>
            </a:r>
            <a:endParaRPr/>
          </a:p>
        </p:txBody>
      </p:sp>
      <p:sp>
        <p:nvSpPr>
          <p:cNvPr id="111" name="Google Shape;111;p18"/>
          <p:cNvSpPr/>
          <p:nvPr/>
        </p:nvSpPr>
        <p:spPr>
          <a:xfrm>
            <a:off x="4620150" y="247957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curieux / curieuse.</a:t>
            </a:r>
            <a:endParaRPr/>
          </a:p>
        </p:txBody>
      </p:sp>
      <p:sp>
        <p:nvSpPr>
          <p:cNvPr id="112" name="Google Shape;112;p18"/>
          <p:cNvSpPr/>
          <p:nvPr/>
        </p:nvSpPr>
        <p:spPr>
          <a:xfrm>
            <a:off x="4620150" y="420932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Ç</a:t>
            </a:r>
            <a:r>
              <a:rPr lang="en"/>
              <a:t>a va comme ci, comme ça.</a:t>
            </a:r>
            <a:endParaRPr/>
          </a:p>
        </p:txBody>
      </p:sp>
      <p:pic>
        <p:nvPicPr>
          <p:cNvPr id="113" name="Google Shape;113;p18"/>
          <p:cNvPicPr preferRelativeResize="0"/>
          <p:nvPr/>
        </p:nvPicPr>
        <p:blipFill>
          <a:blip r:embed="rId9">
            <a:alphaModFix/>
          </a:blip>
          <a:stretch>
            <a:fillRect/>
          </a:stretch>
        </p:blipFill>
        <p:spPr>
          <a:xfrm>
            <a:off x="6797850" y="1480750"/>
            <a:ext cx="772346" cy="840600"/>
          </a:xfrm>
          <a:prstGeom prst="rect">
            <a:avLst/>
          </a:prstGeom>
          <a:noFill/>
          <a:ln>
            <a:noFill/>
          </a:ln>
        </p:spPr>
      </p:pic>
      <p:sp>
        <p:nvSpPr>
          <p:cNvPr id="114" name="Google Shape;114;p18"/>
          <p:cNvSpPr/>
          <p:nvPr/>
        </p:nvSpPr>
        <p:spPr>
          <a:xfrm>
            <a:off x="6456100" y="247957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a:t>
            </a:r>
            <a:r>
              <a:rPr lang="en"/>
              <a:t>fâché</a:t>
            </a:r>
            <a:r>
              <a:rPr lang="en"/>
              <a:t> / </a:t>
            </a:r>
            <a:r>
              <a:rPr lang="en"/>
              <a:t>fâchée</a:t>
            </a:r>
            <a:r>
              <a:rPr lang="en"/>
              <a:t>.</a:t>
            </a:r>
            <a:endParaRPr/>
          </a:p>
        </p:txBody>
      </p:sp>
      <p:pic>
        <p:nvPicPr>
          <p:cNvPr id="115" name="Google Shape;115;p18"/>
          <p:cNvPicPr preferRelativeResize="0"/>
          <p:nvPr/>
        </p:nvPicPr>
        <p:blipFill>
          <a:blip r:embed="rId10">
            <a:alphaModFix/>
          </a:blip>
          <a:stretch>
            <a:fillRect/>
          </a:stretch>
        </p:blipFill>
        <p:spPr>
          <a:xfrm>
            <a:off x="6664675" y="3295225"/>
            <a:ext cx="1190250" cy="782042"/>
          </a:xfrm>
          <a:prstGeom prst="rect">
            <a:avLst/>
          </a:prstGeom>
          <a:noFill/>
          <a:ln>
            <a:noFill/>
          </a:ln>
        </p:spPr>
      </p:pic>
      <p:sp>
        <p:nvSpPr>
          <p:cNvPr id="116" name="Google Shape;116;p18"/>
          <p:cNvSpPr/>
          <p:nvPr/>
        </p:nvSpPr>
        <p:spPr>
          <a:xfrm>
            <a:off x="6456100" y="4209325"/>
            <a:ext cx="1607400" cy="5727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Je suis confus / confuse.</a:t>
            </a:r>
            <a:endParaRPr/>
          </a:p>
        </p:txBody>
      </p:sp>
      <p:sp>
        <p:nvSpPr>
          <p:cNvPr id="117" name="Google Shape;117;p18"/>
          <p:cNvSpPr txBox="1"/>
          <p:nvPr/>
        </p:nvSpPr>
        <p:spPr>
          <a:xfrm>
            <a:off x="2768600" y="150725"/>
            <a:ext cx="6147000" cy="1212600"/>
          </a:xfrm>
          <a:prstGeom prst="rect">
            <a:avLst/>
          </a:prstGeom>
          <a:noFill/>
          <a:ln cap="flat" cmpd="sng" w="952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Cabin"/>
                <a:ea typeface="Cabin"/>
                <a:cs typeface="Cabin"/>
                <a:sym typeface="Cabin"/>
              </a:rPr>
              <a:t>          </a:t>
            </a:r>
            <a:r>
              <a:rPr b="1" lang="en" sz="1800">
                <a:solidFill>
                  <a:schemeClr val="dk2"/>
                </a:solidFill>
                <a:latin typeface="Cabin"/>
                <a:ea typeface="Cabin"/>
                <a:cs typeface="Cabin"/>
                <a:sym typeface="Cabin"/>
              </a:rPr>
              <a:t>Écoute.</a:t>
            </a:r>
            <a:r>
              <a:rPr lang="en" sz="1800">
                <a:solidFill>
                  <a:schemeClr val="dk2"/>
                </a:solidFill>
                <a:latin typeface="Cabin"/>
                <a:ea typeface="Cabin"/>
                <a:cs typeface="Cabin"/>
                <a:sym typeface="Cabin"/>
              </a:rPr>
              <a:t> Comment ça va? </a:t>
            </a:r>
            <a:r>
              <a:rPr i="1" lang="en" sz="1800">
                <a:solidFill>
                  <a:schemeClr val="dk2"/>
                </a:solidFill>
                <a:latin typeface="Cabin"/>
                <a:ea typeface="Cabin"/>
                <a:cs typeface="Cabin"/>
                <a:sym typeface="Cabin"/>
              </a:rPr>
              <a:t>Pick the emotions that you feel          </a:t>
            </a:r>
            <a:endParaRPr i="1" sz="1800">
              <a:solidFill>
                <a:schemeClr val="dk2"/>
              </a:solidFill>
              <a:latin typeface="Cabin"/>
              <a:ea typeface="Cabin"/>
              <a:cs typeface="Cabin"/>
              <a:sym typeface="Cabin"/>
            </a:endParaRPr>
          </a:p>
          <a:p>
            <a:pPr indent="0" lvl="0" marL="0" rtl="0" algn="l">
              <a:spcBef>
                <a:spcPts val="0"/>
              </a:spcBef>
              <a:spcAft>
                <a:spcPts val="0"/>
              </a:spcAft>
              <a:buNone/>
            </a:pPr>
            <a:r>
              <a:rPr i="1" lang="en" sz="1800">
                <a:solidFill>
                  <a:schemeClr val="dk2"/>
                </a:solidFill>
                <a:latin typeface="Cabin"/>
                <a:ea typeface="Cabin"/>
                <a:cs typeface="Cabin"/>
                <a:sym typeface="Cabin"/>
              </a:rPr>
              <a:t>          today and practice saying them out loud. Remember that  </a:t>
            </a:r>
            <a:endParaRPr i="1" sz="1800">
              <a:solidFill>
                <a:schemeClr val="dk2"/>
              </a:solidFill>
              <a:latin typeface="Cabin"/>
              <a:ea typeface="Cabin"/>
              <a:cs typeface="Cabin"/>
              <a:sym typeface="Cabin"/>
            </a:endParaRPr>
          </a:p>
          <a:p>
            <a:pPr indent="0" lvl="0" marL="0" rtl="0" algn="l">
              <a:spcBef>
                <a:spcPts val="0"/>
              </a:spcBef>
              <a:spcAft>
                <a:spcPts val="0"/>
              </a:spcAft>
              <a:buNone/>
            </a:pPr>
            <a:r>
              <a:rPr i="1" lang="en" sz="1800">
                <a:solidFill>
                  <a:schemeClr val="dk2"/>
                </a:solidFill>
                <a:latin typeface="Cabin"/>
                <a:ea typeface="Cabin"/>
                <a:cs typeface="Cabin"/>
                <a:sym typeface="Cabin"/>
              </a:rPr>
              <a:t>          t</a:t>
            </a:r>
            <a:r>
              <a:rPr i="1" lang="en" sz="1800">
                <a:solidFill>
                  <a:schemeClr val="dk2"/>
                </a:solidFill>
                <a:latin typeface="Cabin"/>
                <a:ea typeface="Cabin"/>
                <a:cs typeface="Cabin"/>
                <a:sym typeface="Cabin"/>
              </a:rPr>
              <a:t>here are different ways to say the word depending on if you </a:t>
            </a:r>
            <a:endParaRPr i="1" sz="1800">
              <a:solidFill>
                <a:schemeClr val="dk2"/>
              </a:solidFill>
              <a:latin typeface="Cabin"/>
              <a:ea typeface="Cabin"/>
              <a:cs typeface="Cabin"/>
              <a:sym typeface="Cabin"/>
            </a:endParaRPr>
          </a:p>
          <a:p>
            <a:pPr indent="0" lvl="0" marL="0" rtl="0" algn="l">
              <a:spcBef>
                <a:spcPts val="0"/>
              </a:spcBef>
              <a:spcAft>
                <a:spcPts val="0"/>
              </a:spcAft>
              <a:buNone/>
            </a:pPr>
            <a:r>
              <a:rPr i="1" lang="en" sz="1800">
                <a:solidFill>
                  <a:schemeClr val="dk2"/>
                </a:solidFill>
                <a:latin typeface="Cabin"/>
                <a:ea typeface="Cabin"/>
                <a:cs typeface="Cabin"/>
                <a:sym typeface="Cabin"/>
              </a:rPr>
              <a:t>          identify as a boy or a girl.</a:t>
            </a:r>
            <a:endParaRPr i="1"/>
          </a:p>
        </p:txBody>
      </p:sp>
      <p:pic>
        <p:nvPicPr>
          <p:cNvPr id="118" name="Google Shape;118;p18"/>
          <p:cNvPicPr preferRelativeResize="0"/>
          <p:nvPr/>
        </p:nvPicPr>
        <p:blipFill>
          <a:blip r:embed="rId11">
            <a:alphaModFix/>
          </a:blip>
          <a:stretch>
            <a:fillRect/>
          </a:stretch>
        </p:blipFill>
        <p:spPr>
          <a:xfrm>
            <a:off x="2819965" y="275065"/>
            <a:ext cx="461950" cy="461950"/>
          </a:xfrm>
          <a:prstGeom prst="rect">
            <a:avLst/>
          </a:prstGeom>
          <a:noFill/>
          <a:ln>
            <a:noFill/>
          </a:ln>
        </p:spPr>
      </p:pic>
      <p:pic>
        <p:nvPicPr>
          <p:cNvPr id="119" name="Google Shape;119;p18" title="Gr 4 EF - Tuesday Sept 21 slide 3.mp3">
            <a:hlinkClick r:id="rId12"/>
          </p:cNvPr>
          <p:cNvPicPr preferRelativeResize="0"/>
          <p:nvPr/>
        </p:nvPicPr>
        <p:blipFill>
          <a:blip r:embed="rId13">
            <a:alphaModFix/>
          </a:blip>
          <a:stretch>
            <a:fillRect/>
          </a:stretch>
        </p:blipFill>
        <p:spPr>
          <a:xfrm>
            <a:off x="34325" y="2690450"/>
            <a:ext cx="772350" cy="772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bin"/>
                <a:ea typeface="Cabin"/>
                <a:cs typeface="Cabin"/>
                <a:sym typeface="Cabin"/>
              </a:rPr>
              <a:t>C’est moi!</a:t>
            </a:r>
            <a:endParaRPr b="1">
              <a:latin typeface="Cabin"/>
              <a:ea typeface="Cabin"/>
              <a:cs typeface="Cabin"/>
              <a:sym typeface="Cabin"/>
            </a:endParaRPr>
          </a:p>
        </p:txBody>
      </p:sp>
      <p:sp>
        <p:nvSpPr>
          <p:cNvPr id="125" name="Google Shape;125;p19"/>
          <p:cNvSpPr txBox="1"/>
          <p:nvPr>
            <p:ph idx="1" type="body"/>
          </p:nvPr>
        </p:nvSpPr>
        <p:spPr>
          <a:xfrm>
            <a:off x="1060850" y="1152475"/>
            <a:ext cx="77715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a:solidFill>
                  <a:srgbClr val="6AA84F"/>
                </a:solidFill>
                <a:latin typeface="Cabin"/>
                <a:ea typeface="Cabin"/>
                <a:cs typeface="Cabin"/>
                <a:sym typeface="Cabin"/>
              </a:rPr>
              <a:t>Nous allons pratiquer à se présenter un peu...en français! </a:t>
            </a:r>
            <a:endParaRPr i="1">
              <a:solidFill>
                <a:srgbClr val="6AA84F"/>
              </a:solidFill>
              <a:latin typeface="Cabin"/>
              <a:ea typeface="Cabin"/>
              <a:cs typeface="Cabin"/>
              <a:sym typeface="Cabin"/>
            </a:endParaRPr>
          </a:p>
          <a:p>
            <a:pPr indent="0" lvl="0" marL="0" rtl="0" algn="l">
              <a:lnSpc>
                <a:spcPct val="100000"/>
              </a:lnSpc>
              <a:spcBef>
                <a:spcPts val="1600"/>
              </a:spcBef>
              <a:spcAft>
                <a:spcPts val="0"/>
              </a:spcAft>
              <a:buNone/>
            </a:pPr>
            <a:r>
              <a:t/>
            </a:r>
            <a:endParaRPr>
              <a:latin typeface="Cabin"/>
              <a:ea typeface="Cabin"/>
              <a:cs typeface="Cabin"/>
              <a:sym typeface="Cabin"/>
            </a:endParaRPr>
          </a:p>
          <a:p>
            <a:pPr indent="0" lvl="0" marL="0" rtl="0" algn="l">
              <a:lnSpc>
                <a:spcPct val="100000"/>
              </a:lnSpc>
              <a:spcBef>
                <a:spcPts val="1600"/>
              </a:spcBef>
              <a:spcAft>
                <a:spcPts val="0"/>
              </a:spcAft>
              <a:buNone/>
            </a:pPr>
            <a:r>
              <a:rPr lang="en">
                <a:latin typeface="Cabin"/>
                <a:ea typeface="Cabin"/>
                <a:cs typeface="Cabin"/>
                <a:sym typeface="Cabin"/>
              </a:rPr>
              <a:t>Clique pour ouvrir le document </a:t>
            </a:r>
            <a:r>
              <a:rPr lang="en" u="sng">
                <a:solidFill>
                  <a:schemeClr val="hlink"/>
                </a:solidFill>
                <a:latin typeface="Cabin"/>
                <a:ea typeface="Cabin"/>
                <a:cs typeface="Cabin"/>
                <a:sym typeface="Cabin"/>
                <a:hlinkClick r:id="rId3"/>
              </a:rPr>
              <a:t>C’est moi!</a:t>
            </a:r>
            <a:r>
              <a:rPr lang="en">
                <a:latin typeface="Cabin"/>
                <a:ea typeface="Cabin"/>
                <a:cs typeface="Cabin"/>
                <a:sym typeface="Cabin"/>
              </a:rPr>
              <a:t>. </a:t>
            </a:r>
            <a:endParaRPr>
              <a:latin typeface="Cabin"/>
              <a:ea typeface="Cabin"/>
              <a:cs typeface="Cabin"/>
              <a:sym typeface="Cabin"/>
            </a:endParaRPr>
          </a:p>
          <a:p>
            <a:pPr indent="0" lvl="0" marL="0" rtl="0" algn="l">
              <a:lnSpc>
                <a:spcPct val="100000"/>
              </a:lnSpc>
              <a:spcBef>
                <a:spcPts val="1600"/>
              </a:spcBef>
              <a:spcAft>
                <a:spcPts val="0"/>
              </a:spcAft>
              <a:buNone/>
            </a:pPr>
            <a:r>
              <a:t/>
            </a:r>
            <a:endParaRPr>
              <a:latin typeface="Cabin"/>
              <a:ea typeface="Cabin"/>
              <a:cs typeface="Cabin"/>
              <a:sym typeface="Cabin"/>
            </a:endParaRPr>
          </a:p>
          <a:p>
            <a:pPr indent="0" lvl="0" marL="0" rtl="0" algn="l">
              <a:lnSpc>
                <a:spcPct val="100000"/>
              </a:lnSpc>
              <a:spcBef>
                <a:spcPts val="1600"/>
              </a:spcBef>
              <a:spcAft>
                <a:spcPts val="0"/>
              </a:spcAft>
              <a:buNone/>
            </a:pPr>
            <a:r>
              <a:rPr lang="en">
                <a:latin typeface="Cabin"/>
                <a:ea typeface="Cabin"/>
                <a:cs typeface="Cabin"/>
                <a:sym typeface="Cabin"/>
              </a:rPr>
              <a:t>Complète l’activité. Tu peux utiliser un papier ou un Google Doc pour écrire tes idées.  </a:t>
            </a:r>
            <a:endParaRPr>
              <a:latin typeface="Cabin"/>
              <a:ea typeface="Cabin"/>
              <a:cs typeface="Cabin"/>
              <a:sym typeface="Cabin"/>
            </a:endParaRPr>
          </a:p>
          <a:p>
            <a:pPr indent="0" lvl="0" marL="0" rtl="0" algn="l">
              <a:lnSpc>
                <a:spcPct val="100000"/>
              </a:lnSpc>
              <a:spcBef>
                <a:spcPts val="0"/>
              </a:spcBef>
              <a:spcAft>
                <a:spcPts val="0"/>
              </a:spcAft>
              <a:buNone/>
            </a:pPr>
            <a:r>
              <a:t/>
            </a:r>
            <a:endParaRPr>
              <a:latin typeface="Cabin"/>
              <a:ea typeface="Cabin"/>
              <a:cs typeface="Cabin"/>
              <a:sym typeface="Cabin"/>
            </a:endParaRPr>
          </a:p>
          <a:p>
            <a:pPr indent="0" lvl="0" marL="0" rtl="0" algn="l">
              <a:lnSpc>
                <a:spcPct val="100000"/>
              </a:lnSpc>
              <a:spcBef>
                <a:spcPts val="0"/>
              </a:spcBef>
              <a:spcAft>
                <a:spcPts val="0"/>
              </a:spcAft>
              <a:buNone/>
            </a:pPr>
            <a:r>
              <a:t/>
            </a:r>
            <a:endParaRPr>
              <a:latin typeface="Cabin"/>
              <a:ea typeface="Cabin"/>
              <a:cs typeface="Cabin"/>
              <a:sym typeface="Cabin"/>
            </a:endParaRPr>
          </a:p>
          <a:p>
            <a:pPr indent="0" lvl="0" marL="0" rtl="0" algn="l">
              <a:lnSpc>
                <a:spcPct val="100000"/>
              </a:lnSpc>
              <a:spcBef>
                <a:spcPts val="0"/>
              </a:spcBef>
              <a:spcAft>
                <a:spcPts val="0"/>
              </a:spcAft>
              <a:buNone/>
            </a:pPr>
            <a:r>
              <a:rPr lang="en">
                <a:latin typeface="Cabin"/>
                <a:ea typeface="Cabin"/>
                <a:cs typeface="Cabin"/>
                <a:sym typeface="Cabin"/>
              </a:rPr>
              <a:t>Explore et joue à un jeu sur le site </a:t>
            </a:r>
            <a:r>
              <a:rPr lang="en" u="sng">
                <a:solidFill>
                  <a:schemeClr val="accent5"/>
                </a:solidFill>
                <a:latin typeface="Cabin"/>
                <a:ea typeface="Cabin"/>
                <a:cs typeface="Cabin"/>
                <a:sym typeface="Cabin"/>
                <a:hlinkClick r:id="rId4">
                  <a:extLst>
                    <a:ext uri="{A12FA001-AC4F-418D-AE19-62706E023703}">
                      <ahyp:hlinkClr val="tx"/>
                    </a:ext>
                  </a:extLst>
                </a:hlinkClick>
              </a:rPr>
              <a:t>Radio-Canada Jeunesse</a:t>
            </a:r>
            <a:r>
              <a:rPr lang="en">
                <a:latin typeface="Cabin"/>
                <a:ea typeface="Cabin"/>
                <a:cs typeface="Cabin"/>
                <a:sym typeface="Cabin"/>
              </a:rPr>
              <a:t>. Amuse-toi en jouant en français!</a:t>
            </a:r>
            <a:endParaRPr i="1">
              <a:latin typeface="Cabin"/>
              <a:ea typeface="Cabin"/>
              <a:cs typeface="Cabin"/>
              <a:sym typeface="Cabin"/>
            </a:endParaRPr>
          </a:p>
          <a:p>
            <a:pPr indent="0" lvl="0" marL="0" rtl="0" algn="l">
              <a:lnSpc>
                <a:spcPct val="100000"/>
              </a:lnSpc>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p:txBody>
      </p:sp>
      <p:pic>
        <p:nvPicPr>
          <p:cNvPr id="126" name="Google Shape;126;p19"/>
          <p:cNvPicPr preferRelativeResize="0"/>
          <p:nvPr/>
        </p:nvPicPr>
        <p:blipFill>
          <a:blip r:embed="rId5">
            <a:alphaModFix/>
          </a:blip>
          <a:stretch>
            <a:fillRect/>
          </a:stretch>
        </p:blipFill>
        <p:spPr>
          <a:xfrm>
            <a:off x="311700" y="3113475"/>
            <a:ext cx="572700" cy="572700"/>
          </a:xfrm>
          <a:prstGeom prst="rect">
            <a:avLst/>
          </a:prstGeom>
          <a:noFill/>
          <a:ln>
            <a:noFill/>
          </a:ln>
        </p:spPr>
      </p:pic>
      <p:pic>
        <p:nvPicPr>
          <p:cNvPr id="127" name="Google Shape;127;p19"/>
          <p:cNvPicPr preferRelativeResize="0"/>
          <p:nvPr/>
        </p:nvPicPr>
        <p:blipFill>
          <a:blip r:embed="rId6">
            <a:alphaModFix/>
          </a:blip>
          <a:stretch>
            <a:fillRect/>
          </a:stretch>
        </p:blipFill>
        <p:spPr>
          <a:xfrm>
            <a:off x="117875" y="1813175"/>
            <a:ext cx="822850" cy="822850"/>
          </a:xfrm>
          <a:prstGeom prst="rect">
            <a:avLst/>
          </a:prstGeom>
          <a:noFill/>
          <a:ln>
            <a:noFill/>
          </a:ln>
        </p:spPr>
      </p:pic>
      <p:pic>
        <p:nvPicPr>
          <p:cNvPr id="128" name="Google Shape;128;p19"/>
          <p:cNvPicPr preferRelativeResize="0"/>
          <p:nvPr/>
        </p:nvPicPr>
        <p:blipFill>
          <a:blip r:embed="rId7">
            <a:alphaModFix/>
          </a:blip>
          <a:stretch>
            <a:fillRect/>
          </a:stretch>
        </p:blipFill>
        <p:spPr>
          <a:xfrm>
            <a:off x="6435357" y="1017725"/>
            <a:ext cx="695205" cy="520750"/>
          </a:xfrm>
          <a:prstGeom prst="rect">
            <a:avLst/>
          </a:prstGeom>
          <a:noFill/>
          <a:ln>
            <a:noFill/>
          </a:ln>
        </p:spPr>
      </p:pic>
      <p:pic>
        <p:nvPicPr>
          <p:cNvPr id="129" name="Google Shape;129;p19" title="Gr 5 EF Tues Sept 21 slide 5.mp3">
            <a:hlinkClick r:id="rId8"/>
          </p:cNvPr>
          <p:cNvPicPr preferRelativeResize="0"/>
          <p:nvPr/>
        </p:nvPicPr>
        <p:blipFill>
          <a:blip r:embed="rId9">
            <a:alphaModFix/>
          </a:blip>
          <a:stretch>
            <a:fillRect/>
          </a:stretch>
        </p:blipFill>
        <p:spPr>
          <a:xfrm>
            <a:off x="7886300" y="251225"/>
            <a:ext cx="766500" cy="766500"/>
          </a:xfrm>
          <a:prstGeom prst="rect">
            <a:avLst/>
          </a:prstGeom>
          <a:noFill/>
          <a:ln>
            <a:noFill/>
          </a:ln>
        </p:spPr>
      </p:pic>
      <p:pic>
        <p:nvPicPr>
          <p:cNvPr id="130" name="Google Shape;130;p19"/>
          <p:cNvPicPr preferRelativeResize="0"/>
          <p:nvPr/>
        </p:nvPicPr>
        <p:blipFill>
          <a:blip r:embed="rId10">
            <a:alphaModFix/>
          </a:blip>
          <a:stretch>
            <a:fillRect/>
          </a:stretch>
        </p:blipFill>
        <p:spPr>
          <a:xfrm>
            <a:off x="319141" y="4087416"/>
            <a:ext cx="572700" cy="57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bin"/>
                <a:ea typeface="Cabin"/>
                <a:cs typeface="Cabin"/>
                <a:sym typeface="Cabin"/>
              </a:rPr>
              <a:t>Math - Getting into a Math Mindset!</a:t>
            </a:r>
            <a:endParaRPr b="1">
              <a:latin typeface="Cabin"/>
              <a:ea typeface="Cabin"/>
              <a:cs typeface="Cabin"/>
              <a:sym typeface="Cabin"/>
            </a:endParaRPr>
          </a:p>
        </p:txBody>
      </p:sp>
      <p:sp>
        <p:nvSpPr>
          <p:cNvPr id="136" name="Google Shape;136;p20"/>
          <p:cNvSpPr txBox="1"/>
          <p:nvPr>
            <p:ph idx="1" type="body"/>
          </p:nvPr>
        </p:nvSpPr>
        <p:spPr>
          <a:xfrm>
            <a:off x="1243025" y="1152475"/>
            <a:ext cx="7589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bin"/>
                <a:ea typeface="Cabin"/>
                <a:cs typeface="Cabin"/>
                <a:sym typeface="Cabin"/>
              </a:rPr>
              <a:t>What is a mathematician? </a:t>
            </a:r>
            <a:endParaRPr b="1">
              <a:latin typeface="Cabin"/>
              <a:ea typeface="Cabin"/>
              <a:cs typeface="Cabin"/>
              <a:sym typeface="Cabin"/>
            </a:endParaRPr>
          </a:p>
          <a:p>
            <a:pPr indent="0" lvl="0" marL="0" rtl="0" algn="l">
              <a:spcBef>
                <a:spcPts val="1600"/>
              </a:spcBef>
              <a:spcAft>
                <a:spcPts val="0"/>
              </a:spcAft>
              <a:buNone/>
            </a:pPr>
            <a:r>
              <a:rPr lang="en">
                <a:latin typeface="Cabin"/>
                <a:ea typeface="Cabin"/>
                <a:cs typeface="Cabin"/>
                <a:sym typeface="Cabin"/>
              </a:rPr>
              <a:t>A person who uses math to solve problems</a:t>
            </a:r>
            <a:endParaRPr>
              <a:latin typeface="Cabin"/>
              <a:ea typeface="Cabin"/>
              <a:cs typeface="Cabin"/>
              <a:sym typeface="Cabin"/>
            </a:endParaRPr>
          </a:p>
          <a:p>
            <a:pPr indent="0" lvl="0" marL="0" rtl="0" algn="l">
              <a:spcBef>
                <a:spcPts val="1600"/>
              </a:spcBef>
              <a:spcAft>
                <a:spcPts val="0"/>
              </a:spcAft>
              <a:buNone/>
            </a:pPr>
            <a:r>
              <a:t/>
            </a:r>
            <a:endParaRPr b="1">
              <a:latin typeface="Cabin"/>
              <a:ea typeface="Cabin"/>
              <a:cs typeface="Cabin"/>
              <a:sym typeface="Cabin"/>
            </a:endParaRPr>
          </a:p>
          <a:p>
            <a:pPr indent="0" lvl="0" marL="0" rtl="0" algn="l">
              <a:spcBef>
                <a:spcPts val="1600"/>
              </a:spcBef>
              <a:spcAft>
                <a:spcPts val="0"/>
              </a:spcAft>
              <a:buNone/>
            </a:pPr>
            <a:r>
              <a:rPr b="1" lang="en">
                <a:latin typeface="Cabin"/>
                <a:ea typeface="Cabin"/>
                <a:cs typeface="Cabin"/>
                <a:sym typeface="Cabin"/>
              </a:rPr>
              <a:t>Who can be a mathematician?</a:t>
            </a:r>
            <a:endParaRPr b="1">
              <a:latin typeface="Cabin"/>
              <a:ea typeface="Cabin"/>
              <a:cs typeface="Cabin"/>
              <a:sym typeface="Cabin"/>
            </a:endParaRPr>
          </a:p>
          <a:p>
            <a:pPr indent="0" lvl="0" marL="0" rtl="0" algn="l">
              <a:spcBef>
                <a:spcPts val="1600"/>
              </a:spcBef>
              <a:spcAft>
                <a:spcPts val="0"/>
              </a:spcAft>
              <a:buNone/>
            </a:pPr>
            <a:r>
              <a:rPr lang="en">
                <a:latin typeface="Cabin"/>
                <a:ea typeface="Cabin"/>
                <a:cs typeface="Cabin"/>
                <a:sym typeface="Cabin"/>
              </a:rPr>
              <a:t>We are all mathematicians! We can all “do math”. We all use math in our daily lives in so many ways. We all have different feelings about math but we are all capable. We can all choose different strategies that work for us and work through problems. We can get help if we need it.</a:t>
            </a:r>
            <a:endParaRPr>
              <a:latin typeface="Cabin"/>
              <a:ea typeface="Cabin"/>
              <a:cs typeface="Cabin"/>
              <a:sym typeface="Cabin"/>
            </a:endParaRPr>
          </a:p>
          <a:p>
            <a:pPr indent="0" lvl="0" marL="0" rtl="0" algn="l">
              <a:spcBef>
                <a:spcPts val="1600"/>
              </a:spcBef>
              <a:spcAft>
                <a:spcPts val="1600"/>
              </a:spcAft>
              <a:buNone/>
            </a:pPr>
            <a:r>
              <a:t/>
            </a:r>
            <a:endParaRPr/>
          </a:p>
        </p:txBody>
      </p:sp>
      <p:pic>
        <p:nvPicPr>
          <p:cNvPr id="137" name="Google Shape;137;p20"/>
          <p:cNvPicPr preferRelativeResize="0"/>
          <p:nvPr/>
        </p:nvPicPr>
        <p:blipFill>
          <a:blip r:embed="rId3">
            <a:alphaModFix/>
          </a:blip>
          <a:stretch>
            <a:fillRect/>
          </a:stretch>
        </p:blipFill>
        <p:spPr>
          <a:xfrm>
            <a:off x="397425" y="1152467"/>
            <a:ext cx="572700" cy="585599"/>
          </a:xfrm>
          <a:prstGeom prst="rect">
            <a:avLst/>
          </a:prstGeom>
          <a:noFill/>
          <a:ln>
            <a:noFill/>
          </a:ln>
        </p:spPr>
      </p:pic>
      <p:pic>
        <p:nvPicPr>
          <p:cNvPr id="138" name="Google Shape;138;p20"/>
          <p:cNvPicPr preferRelativeResize="0"/>
          <p:nvPr/>
        </p:nvPicPr>
        <p:blipFill>
          <a:blip r:embed="rId3">
            <a:alphaModFix/>
          </a:blip>
          <a:stretch>
            <a:fillRect/>
          </a:stretch>
        </p:blipFill>
        <p:spPr>
          <a:xfrm>
            <a:off x="397425" y="2761142"/>
            <a:ext cx="572700" cy="585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idx="1" type="body"/>
          </p:nvPr>
        </p:nvSpPr>
        <p:spPr>
          <a:xfrm>
            <a:off x="311700" y="1152475"/>
            <a:ext cx="4392600" cy="297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Watch the video.  Focus on identifying the main ideas.</a:t>
            </a:r>
            <a:endParaRPr>
              <a:latin typeface="Cabin"/>
              <a:ea typeface="Cabin"/>
              <a:cs typeface="Cabin"/>
              <a:sym typeface="Cabin"/>
            </a:endParaRPr>
          </a:p>
          <a:p>
            <a:pPr indent="-342900" lvl="0" marL="457200" rtl="0" algn="l">
              <a:spcBef>
                <a:spcPts val="1600"/>
              </a:spcBef>
              <a:spcAft>
                <a:spcPts val="0"/>
              </a:spcAft>
              <a:buSzPts val="1800"/>
              <a:buFont typeface="Cabin"/>
              <a:buChar char="➔"/>
            </a:pPr>
            <a:r>
              <a:rPr i="1" lang="en">
                <a:latin typeface="Cabin"/>
                <a:ea typeface="Cabin"/>
                <a:cs typeface="Cabin"/>
                <a:sym typeface="Cabin"/>
              </a:rPr>
              <a:t>What is the key message?</a:t>
            </a:r>
            <a:endParaRPr i="1">
              <a:latin typeface="Cabin"/>
              <a:ea typeface="Cabin"/>
              <a:cs typeface="Cabin"/>
              <a:sym typeface="Cabin"/>
            </a:endParaRPr>
          </a:p>
          <a:p>
            <a:pPr indent="-342900" lvl="0" marL="457200" rtl="0" algn="l">
              <a:spcBef>
                <a:spcPts val="0"/>
              </a:spcBef>
              <a:spcAft>
                <a:spcPts val="0"/>
              </a:spcAft>
              <a:buSzPts val="1800"/>
              <a:buFont typeface="Cabin"/>
              <a:buChar char="➔"/>
            </a:pPr>
            <a:r>
              <a:rPr i="1" lang="en">
                <a:latin typeface="Cabin"/>
                <a:ea typeface="Cabin"/>
                <a:cs typeface="Cabin"/>
                <a:sym typeface="Cabin"/>
              </a:rPr>
              <a:t>What do you notice?</a:t>
            </a:r>
            <a:endParaRPr i="1">
              <a:latin typeface="Cabin"/>
              <a:ea typeface="Cabin"/>
              <a:cs typeface="Cabin"/>
              <a:sym typeface="Cabin"/>
            </a:endParaRPr>
          </a:p>
          <a:p>
            <a:pPr indent="-342900" lvl="0" marL="457200" rtl="0" algn="l">
              <a:spcBef>
                <a:spcPts val="0"/>
              </a:spcBef>
              <a:spcAft>
                <a:spcPts val="0"/>
              </a:spcAft>
              <a:buSzPts val="1800"/>
              <a:buFont typeface="Cabin"/>
              <a:buChar char="➔"/>
            </a:pPr>
            <a:r>
              <a:rPr i="1" lang="en">
                <a:latin typeface="Cabin"/>
                <a:ea typeface="Cabin"/>
                <a:cs typeface="Cabin"/>
                <a:sym typeface="Cabin"/>
              </a:rPr>
              <a:t>What do you wonder?</a:t>
            </a:r>
            <a:endParaRPr i="1">
              <a:latin typeface="Cabin"/>
              <a:ea typeface="Cabin"/>
              <a:cs typeface="Cabin"/>
              <a:sym typeface="Cabin"/>
            </a:endParaRPr>
          </a:p>
          <a:p>
            <a:pPr indent="0" lvl="0" marL="0" rtl="0" algn="l">
              <a:spcBef>
                <a:spcPts val="1600"/>
              </a:spcBef>
              <a:spcAft>
                <a:spcPts val="0"/>
              </a:spcAft>
              <a:buNone/>
            </a:pPr>
            <a:r>
              <a:rPr lang="en">
                <a:latin typeface="Cabin"/>
                <a:ea typeface="Cabin"/>
                <a:cs typeface="Cabin"/>
                <a:sym typeface="Cabin"/>
              </a:rPr>
              <a:t>Take a moment to reflect about these questions. You may jot down some notes on a paper or in a Google Doc if you wish.</a:t>
            </a:r>
            <a:endParaRPr>
              <a:latin typeface="Cabin"/>
              <a:ea typeface="Cabin"/>
              <a:cs typeface="Cabin"/>
              <a:sym typeface="Cabin"/>
            </a:endParaRPr>
          </a:p>
          <a:p>
            <a:pPr indent="0" lvl="0" marL="0" rtl="0" algn="l">
              <a:spcBef>
                <a:spcPts val="1600"/>
              </a:spcBef>
              <a:spcAft>
                <a:spcPts val="1600"/>
              </a:spcAft>
              <a:buNone/>
            </a:pPr>
            <a:r>
              <a:rPr lang="en"/>
              <a:t> </a:t>
            </a:r>
            <a:endParaRPr/>
          </a:p>
        </p:txBody>
      </p:sp>
      <p:pic>
        <p:nvPicPr>
          <p:cNvPr id="144" name="Google Shape;144;p21" title="IM2 MATH Everyone can do math   Jo Boaler">
            <a:hlinkClick r:id="rId3"/>
          </p:cNvPr>
          <p:cNvPicPr preferRelativeResize="0"/>
          <p:nvPr/>
        </p:nvPicPr>
        <p:blipFill>
          <a:blip r:embed="rId4">
            <a:alphaModFix/>
          </a:blip>
          <a:stretch>
            <a:fillRect/>
          </a:stretch>
        </p:blipFill>
        <p:spPr>
          <a:xfrm>
            <a:off x="4879150" y="1162638"/>
            <a:ext cx="3757625" cy="2818225"/>
          </a:xfrm>
          <a:prstGeom prst="rect">
            <a:avLst/>
          </a:prstGeom>
          <a:noFill/>
          <a:ln>
            <a:noFill/>
          </a:ln>
        </p:spPr>
      </p:pic>
      <p:sp>
        <p:nvSpPr>
          <p:cNvPr id="145" name="Google Shape;145;p21"/>
          <p:cNvSpPr txBox="1"/>
          <p:nvPr/>
        </p:nvSpPr>
        <p:spPr>
          <a:xfrm>
            <a:off x="4650575" y="4404125"/>
            <a:ext cx="4329000" cy="471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u="sng">
                <a:solidFill>
                  <a:schemeClr val="hlink"/>
                </a:solidFill>
                <a:hlinkClick r:id="rId5"/>
              </a:rPr>
              <a:t>https://www.youcubed.org/resources/mindset-video/</a:t>
            </a:r>
            <a:r>
              <a:rPr lang="en" sz="800"/>
              <a:t> </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bin"/>
                <a:ea typeface="Cabin"/>
                <a:cs typeface="Cabin"/>
                <a:sym typeface="Cabin"/>
              </a:rPr>
              <a:t>Thinking about your Math Mindset</a:t>
            </a:r>
            <a:endParaRPr b="1">
              <a:latin typeface="Cabin"/>
              <a:ea typeface="Cabin"/>
              <a:cs typeface="Cabin"/>
              <a:sym typeface="Cabin"/>
            </a:endParaRPr>
          </a:p>
        </p:txBody>
      </p:sp>
      <p:sp>
        <p:nvSpPr>
          <p:cNvPr id="151" name="Google Shape;15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It is important for us to get into a </a:t>
            </a:r>
            <a:r>
              <a:rPr b="1" lang="en">
                <a:latin typeface="Cabin"/>
                <a:ea typeface="Cabin"/>
                <a:cs typeface="Cabin"/>
                <a:sym typeface="Cabin"/>
              </a:rPr>
              <a:t>positive mindset</a:t>
            </a:r>
            <a:r>
              <a:rPr lang="en">
                <a:latin typeface="Cabin"/>
                <a:ea typeface="Cabin"/>
                <a:cs typeface="Cabin"/>
                <a:sym typeface="Cabin"/>
              </a:rPr>
              <a:t> for learning math and remember that </a:t>
            </a:r>
            <a:r>
              <a:rPr b="1" lang="en">
                <a:latin typeface="Cabin"/>
                <a:ea typeface="Cabin"/>
                <a:cs typeface="Cabin"/>
                <a:sym typeface="Cabin"/>
              </a:rPr>
              <a:t>we are all capable</a:t>
            </a:r>
            <a:r>
              <a:rPr lang="en">
                <a:latin typeface="Cabin"/>
                <a:ea typeface="Cabin"/>
                <a:cs typeface="Cabin"/>
                <a:sym typeface="Cabin"/>
              </a:rPr>
              <a:t>. We need to develop </a:t>
            </a:r>
            <a:r>
              <a:rPr b="1" lang="en">
                <a:latin typeface="Cabin"/>
                <a:ea typeface="Cabin"/>
                <a:cs typeface="Cabin"/>
                <a:sym typeface="Cabin"/>
              </a:rPr>
              <a:t>helpful habits </a:t>
            </a:r>
            <a:r>
              <a:rPr lang="en">
                <a:latin typeface="Cabin"/>
                <a:ea typeface="Cabin"/>
                <a:cs typeface="Cabin"/>
                <a:sym typeface="Cabin"/>
              </a:rPr>
              <a:t>and </a:t>
            </a:r>
            <a:r>
              <a:rPr b="1" lang="en">
                <a:latin typeface="Cabin"/>
                <a:ea typeface="Cabin"/>
                <a:cs typeface="Cabin"/>
                <a:sym typeface="Cabin"/>
              </a:rPr>
              <a:t>positive self-talk</a:t>
            </a:r>
            <a:r>
              <a:rPr lang="en">
                <a:latin typeface="Cabin"/>
                <a:ea typeface="Cabin"/>
                <a:cs typeface="Cabin"/>
                <a:sym typeface="Cabin"/>
              </a:rPr>
              <a:t> (for example, the messages we tell ourself when we are doing a challenging problem).</a:t>
            </a:r>
            <a:endParaRPr>
              <a:latin typeface="Cabin"/>
              <a:ea typeface="Cabin"/>
              <a:cs typeface="Cabin"/>
              <a:sym typeface="Cabin"/>
            </a:endParaRPr>
          </a:p>
          <a:p>
            <a:pPr indent="0" lvl="0" marL="2286000" rtl="0" algn="l">
              <a:spcBef>
                <a:spcPts val="1600"/>
              </a:spcBef>
              <a:spcAft>
                <a:spcPts val="0"/>
              </a:spcAft>
              <a:buNone/>
            </a:pPr>
            <a:r>
              <a:rPr lang="en">
                <a:latin typeface="Cabin"/>
                <a:ea typeface="Cabin"/>
                <a:cs typeface="Cabin"/>
                <a:sym typeface="Cabin"/>
              </a:rPr>
              <a:t>Complete the following </a:t>
            </a:r>
            <a:r>
              <a:rPr lang="en" u="sng">
                <a:solidFill>
                  <a:schemeClr val="hlink"/>
                </a:solidFill>
                <a:latin typeface="Cabin"/>
                <a:ea typeface="Cabin"/>
                <a:cs typeface="Cabin"/>
                <a:sym typeface="Cabin"/>
                <a:hlinkClick r:id="rId3"/>
              </a:rPr>
              <a:t>Math Mindset Reflection Activity</a:t>
            </a:r>
            <a:r>
              <a:rPr lang="en">
                <a:latin typeface="Cabin"/>
                <a:ea typeface="Cabin"/>
                <a:cs typeface="Cabin"/>
                <a:sym typeface="Cabin"/>
              </a:rPr>
              <a:t> to help you reflect about your feelings about math.</a:t>
            </a:r>
            <a:endParaRPr>
              <a:latin typeface="Cabin"/>
              <a:ea typeface="Cabin"/>
              <a:cs typeface="Cabin"/>
              <a:sym typeface="Cabin"/>
            </a:endParaRPr>
          </a:p>
          <a:p>
            <a:pPr indent="0" lvl="0" marL="2286000" rtl="0" algn="l">
              <a:spcBef>
                <a:spcPts val="1600"/>
              </a:spcBef>
              <a:spcAft>
                <a:spcPts val="0"/>
              </a:spcAft>
              <a:buNone/>
            </a:pPr>
            <a:r>
              <a:t/>
            </a:r>
            <a:endParaRPr>
              <a:latin typeface="Cabin"/>
              <a:ea typeface="Cabin"/>
              <a:cs typeface="Cabin"/>
              <a:sym typeface="Cabin"/>
            </a:endParaRPr>
          </a:p>
          <a:p>
            <a:pPr indent="0" lvl="0" marL="0" rtl="0" algn="l">
              <a:spcBef>
                <a:spcPts val="1600"/>
              </a:spcBef>
              <a:spcAft>
                <a:spcPts val="1600"/>
              </a:spcAft>
              <a:buNone/>
            </a:pPr>
            <a:r>
              <a:t/>
            </a:r>
            <a:endParaRPr/>
          </a:p>
        </p:txBody>
      </p:sp>
      <p:pic>
        <p:nvPicPr>
          <p:cNvPr id="152" name="Google Shape;152;p22"/>
          <p:cNvPicPr preferRelativeResize="0"/>
          <p:nvPr/>
        </p:nvPicPr>
        <p:blipFill>
          <a:blip r:embed="rId4">
            <a:alphaModFix/>
          </a:blip>
          <a:stretch>
            <a:fillRect/>
          </a:stretch>
        </p:blipFill>
        <p:spPr>
          <a:xfrm>
            <a:off x="611750" y="2378875"/>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