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  <p:sldMasterId id="2147483656" r:id="rId2"/>
    <p:sldMasterId id="2147483657" r:id="rId3"/>
  </p:sldMasterIdLst>
  <p:notesMasterIdLst>
    <p:notesMasterId r:id="rId21"/>
  </p:notesMasterIdLst>
  <p:handoutMasterIdLst>
    <p:handoutMasterId r:id="rId22"/>
  </p:handoutMasterIdLst>
  <p:sldIdLst>
    <p:sldId id="256" r:id="rId4"/>
    <p:sldId id="257" r:id="rId5"/>
    <p:sldId id="259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282" r:id="rId19"/>
    <p:sldId id="283" r:id="rId20"/>
  </p:sldIdLst>
  <p:sldSz cx="9144000" cy="6858000" type="screen4x3"/>
  <p:notesSz cx="7010400" cy="9296400"/>
  <p:embeddedFontLst>
    <p:embeddedFont>
      <p:font typeface="PT Sans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le Aarts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94660" autoAdjust="0"/>
  </p:normalViewPr>
  <p:slideViewPr>
    <p:cSldViewPr snapToGrid="0">
      <p:cViewPr>
        <p:scale>
          <a:sx n="125" d="100"/>
          <a:sy n="125" d="100"/>
        </p:scale>
        <p:origin x="-8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51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10" d="100"/>
          <a:sy n="110" d="100"/>
        </p:scale>
        <p:origin x="-1555" y="-5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5810F-7401-46B3-A610-EE6FFE5B8FB2}" type="datetimeFigureOut">
              <a:rPr lang="en-CA" smtClean="0"/>
              <a:t>2019-04-30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6AE21-AE29-4BCD-AE52-18842FA7BA9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3006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4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7" y="4416427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00089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701677" y="4416427"/>
            <a:ext cx="560705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701677" y="4416427"/>
            <a:ext cx="560705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 smtClean="0"/>
              <a:t>FBEC Meetings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/>
              <a:t>	</a:t>
            </a:r>
            <a:r>
              <a:rPr lang="en-CA" sz="2000" dirty="0" smtClean="0"/>
              <a:t>January – GSN, Funding, Board Budget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/>
              <a:t>	</a:t>
            </a:r>
            <a:r>
              <a:rPr lang="en-CA" sz="2000" dirty="0" smtClean="0"/>
              <a:t>February – Budget Drivers</a:t>
            </a:r>
            <a:endParaRPr sz="2000" dirty="0"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701677" y="4416427"/>
            <a:ext cx="560705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 smtClean="0"/>
              <a:t>FBEC Meetings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/>
              <a:t>	</a:t>
            </a:r>
            <a:r>
              <a:rPr lang="en-CA" sz="2000" dirty="0" smtClean="0"/>
              <a:t>January – GSN, Funding, Board Budget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/>
              <a:t>	</a:t>
            </a:r>
            <a:r>
              <a:rPr lang="en-CA" sz="2000" dirty="0" smtClean="0"/>
              <a:t>February – Budget Drivers</a:t>
            </a:r>
            <a:endParaRPr sz="2000" dirty="0"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701677" y="4416427"/>
            <a:ext cx="560705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 smtClean="0"/>
              <a:t>FBEC Meetings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/>
              <a:t>	</a:t>
            </a:r>
            <a:r>
              <a:rPr lang="en-CA" sz="2000" dirty="0" smtClean="0"/>
              <a:t>January – GSN, Funding, Board Budget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/>
              <a:t>	</a:t>
            </a:r>
            <a:r>
              <a:rPr lang="en-CA" sz="2000" dirty="0" smtClean="0"/>
              <a:t>February – Budget Drivers</a:t>
            </a:r>
            <a:endParaRPr sz="2000" dirty="0"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701677" y="4416427"/>
            <a:ext cx="560705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 smtClean="0"/>
              <a:t>FBEC Meetings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/>
              <a:t>	</a:t>
            </a:r>
            <a:r>
              <a:rPr lang="en-CA" sz="2000" dirty="0" smtClean="0"/>
              <a:t>January – GSN, Funding, Board Budget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/>
              <a:t>	</a:t>
            </a:r>
            <a:r>
              <a:rPr lang="en-CA" sz="2000" dirty="0" smtClean="0"/>
              <a:t>February – Budget Drivers</a:t>
            </a:r>
            <a:endParaRPr sz="2000" dirty="0"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701677" y="4416427"/>
            <a:ext cx="560705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 smtClean="0"/>
              <a:t>FBEC Meetings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/>
              <a:t>	</a:t>
            </a:r>
            <a:r>
              <a:rPr lang="en-CA" sz="2000" dirty="0" smtClean="0"/>
              <a:t>January – GSN, Funding, Board Budget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/>
              <a:t>	</a:t>
            </a:r>
            <a:r>
              <a:rPr lang="en-CA" sz="2000" dirty="0" smtClean="0"/>
              <a:t>February – Budget Drivers</a:t>
            </a:r>
            <a:endParaRPr sz="2000" dirty="0"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701677" y="4416427"/>
            <a:ext cx="560705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 smtClean="0"/>
              <a:t>FBEC Meetings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/>
              <a:t>	</a:t>
            </a:r>
            <a:r>
              <a:rPr lang="en-CA" sz="2000" dirty="0" smtClean="0"/>
              <a:t>January – GSN, Funding, Board Budget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/>
              <a:t>	</a:t>
            </a:r>
            <a:r>
              <a:rPr lang="en-CA" sz="2000" dirty="0" smtClean="0"/>
              <a:t>February – Budget Drivers</a:t>
            </a:r>
            <a:endParaRPr sz="2000" dirty="0"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7:notes"/>
          <p:cNvSpPr txBox="1">
            <a:spLocks noGrp="1"/>
          </p:cNvSpPr>
          <p:nvPr>
            <p:ph type="body" idx="1"/>
          </p:nvPr>
        </p:nvSpPr>
        <p:spPr>
          <a:xfrm>
            <a:off x="701677" y="4416427"/>
            <a:ext cx="560705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8" name="Google Shape;26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8:notes"/>
          <p:cNvSpPr txBox="1">
            <a:spLocks noGrp="1"/>
          </p:cNvSpPr>
          <p:nvPr>
            <p:ph type="body" idx="1"/>
          </p:nvPr>
        </p:nvSpPr>
        <p:spPr>
          <a:xfrm>
            <a:off x="701677" y="4416427"/>
            <a:ext cx="560705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4" name="Google Shape;27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701677" y="4416427"/>
            <a:ext cx="560705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sz="2000" dirty="0"/>
              <a:t>Refer to 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2000" dirty="0"/>
              <a:t>Copy of the slide deck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2000" dirty="0"/>
              <a:t>Copy of consultation guide and survey</a:t>
            </a:r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701677" y="4416427"/>
            <a:ext cx="560705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 smtClean="0"/>
              <a:t>FBEC Meetings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/>
              <a:t>	</a:t>
            </a:r>
            <a:r>
              <a:rPr lang="en-CA" sz="2000" dirty="0" smtClean="0"/>
              <a:t>January – GSN, Funding, Board Budget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/>
              <a:t>	</a:t>
            </a:r>
            <a:r>
              <a:rPr lang="en-CA" sz="2000" dirty="0" smtClean="0"/>
              <a:t>February – Budget Drivers</a:t>
            </a:r>
            <a:endParaRPr sz="2000" dirty="0"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701677" y="4416427"/>
            <a:ext cx="560705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 smtClean="0"/>
              <a:t>FBEC Meetings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/>
              <a:t>	</a:t>
            </a:r>
            <a:r>
              <a:rPr lang="en-CA" sz="2000" dirty="0" smtClean="0"/>
              <a:t>January – GSN, Funding, Board Budget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/>
              <a:t>	</a:t>
            </a:r>
            <a:r>
              <a:rPr lang="en-CA" sz="2000" dirty="0" smtClean="0"/>
              <a:t>February – Budget Drivers</a:t>
            </a:r>
            <a:endParaRPr sz="2000" dirty="0"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701677" y="4416427"/>
            <a:ext cx="560705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 smtClean="0"/>
              <a:t>FBEC Meetings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/>
              <a:t>	</a:t>
            </a:r>
            <a:r>
              <a:rPr lang="en-CA" sz="2000" dirty="0" smtClean="0"/>
              <a:t>January – GSN, Funding, Board Budget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/>
              <a:t>	</a:t>
            </a:r>
            <a:r>
              <a:rPr lang="en-CA" sz="2000" dirty="0" smtClean="0"/>
              <a:t>February – Budget Drivers</a:t>
            </a:r>
            <a:endParaRPr sz="2000" dirty="0"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701677" y="4416427"/>
            <a:ext cx="560705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 smtClean="0"/>
              <a:t>FBEC Meetings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/>
              <a:t>	</a:t>
            </a:r>
            <a:r>
              <a:rPr lang="en-CA" sz="2000" dirty="0" smtClean="0"/>
              <a:t>January – GSN, Funding, Board Budget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/>
              <a:t>	</a:t>
            </a:r>
            <a:r>
              <a:rPr lang="en-CA" sz="2000" dirty="0" smtClean="0"/>
              <a:t>February – Budget Drivers</a:t>
            </a:r>
            <a:endParaRPr sz="2000" dirty="0"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701677" y="4416427"/>
            <a:ext cx="560705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 smtClean="0"/>
              <a:t>FBEC Meetings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/>
              <a:t>	</a:t>
            </a:r>
            <a:r>
              <a:rPr lang="en-CA" sz="2000" dirty="0" smtClean="0"/>
              <a:t>January – GSN, Funding, Board Budget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/>
              <a:t>	</a:t>
            </a:r>
            <a:r>
              <a:rPr lang="en-CA" sz="2000" dirty="0" smtClean="0"/>
              <a:t>February – Budget Drivers</a:t>
            </a:r>
            <a:endParaRPr sz="2000" dirty="0"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701677" y="4416427"/>
            <a:ext cx="560705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 smtClean="0"/>
              <a:t>FBEC Meetings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/>
              <a:t>	</a:t>
            </a:r>
            <a:r>
              <a:rPr lang="en-CA" sz="2000" dirty="0" smtClean="0"/>
              <a:t>January – GSN, Funding, Board Budget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/>
              <a:t>	</a:t>
            </a:r>
            <a:r>
              <a:rPr lang="en-CA" sz="2000" dirty="0" smtClean="0"/>
              <a:t>February – Budget Drivers</a:t>
            </a:r>
            <a:endParaRPr sz="2000" dirty="0"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701677" y="4416427"/>
            <a:ext cx="560705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 smtClean="0"/>
              <a:t>FBEC Meetings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/>
              <a:t>	</a:t>
            </a:r>
            <a:r>
              <a:rPr lang="en-CA" sz="2000" dirty="0" smtClean="0"/>
              <a:t>January – GSN, Funding, Board Budget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/>
              <a:t>	</a:t>
            </a:r>
            <a:r>
              <a:rPr lang="en-CA" sz="2000" dirty="0" smtClean="0"/>
              <a:t>February – Budget Drivers</a:t>
            </a:r>
            <a:endParaRPr sz="2000" dirty="0"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5638800"/>
            <a:ext cx="9144000" cy="152400"/>
          </a:xfrm>
          <a:prstGeom prst="rect">
            <a:avLst/>
          </a:prstGeom>
          <a:solidFill>
            <a:srgbClr val="3B60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426128" y="609600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15000"/>
            <a:ext cx="9144000" cy="1143000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pic>
        <p:nvPicPr>
          <p:cNvPr id="21" name="Google Shape;21;p2" descr="TDSB_Circle_Colour_shadow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0565" y="5715000"/>
            <a:ext cx="1084835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304800" y="228600"/>
            <a:ext cx="8534400" cy="381000"/>
          </a:xfrm>
          <a:prstGeom prst="rect">
            <a:avLst/>
          </a:prstGeom>
          <a:solidFill>
            <a:srgbClr val="3B60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26128" y="609600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304800" y="6324600"/>
            <a:ext cx="609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>
          <a:xfrm>
            <a:off x="304800" y="2286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Font typeface="PT Sans"/>
              <a:buNone/>
              <a:defRPr sz="1600" b="1" i="0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304800" y="228600"/>
            <a:ext cx="8534400" cy="381000"/>
          </a:xfrm>
          <a:prstGeom prst="rect">
            <a:avLst/>
          </a:prstGeom>
          <a:solidFill>
            <a:srgbClr val="72C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426128" y="609600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457200" y="1752601"/>
            <a:ext cx="3962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2"/>
          </p:nvPr>
        </p:nvSpPr>
        <p:spPr>
          <a:xfrm>
            <a:off x="4720856" y="1752601"/>
            <a:ext cx="3962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3"/>
          </p:nvPr>
        </p:nvSpPr>
        <p:spPr>
          <a:xfrm>
            <a:off x="228600" y="228600"/>
            <a:ext cx="571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Font typeface="PT Sans"/>
              <a:buNone/>
              <a:defRPr sz="1600" b="1" i="0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381000" y="6324600"/>
            <a:ext cx="609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57200" y="2514600"/>
            <a:ext cx="4038600" cy="361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648200" y="2514600"/>
            <a:ext cx="4038600" cy="361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457200" y="1752601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7924800" y="152400"/>
            <a:ext cx="1066800" cy="329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26128" y="609600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  <a:defRPr sz="35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5">
            <a:alphaModFix/>
          </a:blip>
          <a:srcRect l="77234" t="57207" r="2933" b="16049"/>
          <a:stretch/>
        </p:blipFill>
        <p:spPr>
          <a:xfrm>
            <a:off x="7562947" y="6172200"/>
            <a:ext cx="1123853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" y="6324600"/>
            <a:ext cx="7020000" cy="86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0AF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3B60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5" descr="TDSB_Circle_Colour_shadow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2541" y="1828800"/>
            <a:ext cx="2944554" cy="2895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 dirty="0"/>
          </a:p>
        </p:txBody>
      </p:sp>
      <p:sp>
        <p:nvSpPr>
          <p:cNvPr id="46" name="Google Shape;46;p7"/>
          <p:cNvSpPr/>
          <p:nvPr/>
        </p:nvSpPr>
        <p:spPr>
          <a:xfrm>
            <a:off x="215926" y="6226224"/>
            <a:ext cx="2166942" cy="155104"/>
          </a:xfrm>
          <a:prstGeom prst="rect">
            <a:avLst/>
          </a:prstGeom>
          <a:solidFill>
            <a:srgbClr val="72C1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2393963" y="6226224"/>
            <a:ext cx="2166942" cy="155104"/>
          </a:xfrm>
          <a:prstGeom prst="rect">
            <a:avLst/>
          </a:prstGeom>
          <a:solidFill>
            <a:srgbClr val="FCB7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4572000" y="6226224"/>
            <a:ext cx="2166942" cy="155104"/>
          </a:xfrm>
          <a:prstGeom prst="rect">
            <a:avLst/>
          </a:prstGeom>
          <a:solidFill>
            <a:srgbClr val="3B60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6750037" y="6226224"/>
            <a:ext cx="2166942" cy="155104"/>
          </a:xfrm>
          <a:prstGeom prst="rect">
            <a:avLst/>
          </a:prstGeom>
          <a:solidFill>
            <a:srgbClr val="F17B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528" y="116632"/>
            <a:ext cx="1443454" cy="140736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467544" y="2879988"/>
            <a:ext cx="8229600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3200" dirty="0"/>
          </a:p>
          <a:p>
            <a:pPr marL="114300" lvl="0" indent="0" algn="ctr" rtl="0">
              <a:spcBef>
                <a:spcPts val="720"/>
              </a:spcBef>
              <a:spcAft>
                <a:spcPts val="0"/>
              </a:spcAft>
              <a:buSzPts val="3600"/>
              <a:buNone/>
            </a:pPr>
            <a:endParaRPr lang="en-CA" sz="1400" b="1" dirty="0" smtClean="0"/>
          </a:p>
          <a:p>
            <a:pPr marL="114300" lvl="0" indent="0" algn="ctr" rtl="0"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rPr lang="en-CA" b="1" dirty="0" smtClean="0"/>
              <a:t>Special Finance, Budget and Enrolment Committee</a:t>
            </a:r>
          </a:p>
          <a:p>
            <a:pPr marL="114300" lvl="0" indent="0" algn="ctr" rtl="0"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rPr lang="en-CA" b="1" dirty="0" smtClean="0"/>
              <a:t>Monday, 29 April 2019</a:t>
            </a:r>
            <a:endParaRPr dirty="0"/>
          </a:p>
        </p:txBody>
      </p:sp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456496" y="1616917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T Sans"/>
              <a:buNone/>
            </a:pPr>
            <a:r>
              <a:rPr lang="en-CA" sz="4000" b="1" dirty="0" smtClean="0">
                <a:solidFill>
                  <a:schemeClr val="tx1"/>
                </a:solidFill>
              </a:rPr>
              <a:t>Grants for Student Needs and Priorities and Partnerships Fund</a:t>
            </a:r>
            <a:r>
              <a:rPr lang="en-CA" sz="800" b="1" dirty="0" smtClean="0">
                <a:solidFill>
                  <a:schemeClr val="tx1"/>
                </a:solidFill>
              </a:rPr>
              <a:t/>
            </a:r>
            <a:br>
              <a:rPr lang="en-CA" sz="800" b="1" dirty="0" smtClean="0">
                <a:solidFill>
                  <a:schemeClr val="tx1"/>
                </a:solidFill>
              </a:rPr>
            </a:br>
            <a:r>
              <a:rPr lang="en-CA" sz="1800" b="1" dirty="0" smtClean="0">
                <a:solidFill>
                  <a:schemeClr val="tx1"/>
                </a:solidFill>
              </a:rPr>
              <a:t>(formerly Education Program Other Grants)</a:t>
            </a:r>
            <a:r>
              <a:rPr lang="en-CA" sz="2800" b="1" dirty="0" smtClean="0">
                <a:solidFill>
                  <a:schemeClr val="tx1"/>
                </a:solidFill>
              </a:rPr>
              <a:t> </a:t>
            </a:r>
            <a:r>
              <a:rPr lang="en-CA" sz="4000" b="1" dirty="0" smtClean="0">
                <a:solidFill>
                  <a:schemeClr val="tx1"/>
                </a:solidFill>
              </a:rPr>
              <a:t/>
            </a:r>
            <a:br>
              <a:rPr lang="en-CA" sz="4000" b="1" dirty="0" smtClean="0">
                <a:solidFill>
                  <a:schemeClr val="tx1"/>
                </a:solidFill>
              </a:rPr>
            </a:br>
            <a:r>
              <a:rPr lang="en-CA" sz="4000" b="1" dirty="0" smtClean="0">
                <a:solidFill>
                  <a:schemeClr val="tx1"/>
                </a:solidFill>
              </a:rPr>
              <a:t>for 2019-2020</a:t>
            </a:r>
            <a:endParaRPr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7192010" y="325120"/>
            <a:ext cx="1196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Appendix A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426128" y="899160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</a:pPr>
            <a:r>
              <a:rPr lang="en-CA" b="1" dirty="0" smtClean="0"/>
              <a:t>G: Ongoing Implementation and Other Changes</a:t>
            </a:r>
            <a:endParaRPr b="1" dirty="0"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457200" y="207264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>
              <a:spcBef>
                <a:spcPts val="480"/>
              </a:spcBef>
              <a:buSzPts val="2400"/>
            </a:pPr>
            <a:r>
              <a:rPr lang="en-CA" b="1" dirty="0" smtClean="0">
                <a:solidFill>
                  <a:schemeClr val="tx1"/>
                </a:solidFill>
              </a:rPr>
              <a:t>School Foundation grant</a:t>
            </a:r>
            <a:r>
              <a:rPr lang="en-CA" dirty="0" smtClean="0">
                <a:solidFill>
                  <a:schemeClr val="tx1"/>
                </a:solidFill>
              </a:rPr>
              <a:t> continues with year three of a four year phase-in of the campus model.  This is where schools are linked by a contiguous property line are to be considered a campus for funding;</a:t>
            </a:r>
          </a:p>
          <a:p>
            <a:pPr marL="609600">
              <a:spcBef>
                <a:spcPts val="480"/>
              </a:spcBef>
              <a:buSzPts val="2400"/>
            </a:pPr>
            <a:r>
              <a:rPr lang="en-CA" dirty="0" smtClean="0">
                <a:solidFill>
                  <a:schemeClr val="tx1"/>
                </a:solidFill>
              </a:rPr>
              <a:t>Retirement gratuities continue to be phased out over a 12 year period; and</a:t>
            </a:r>
          </a:p>
          <a:p>
            <a:pPr marL="609600">
              <a:spcBef>
                <a:spcPts val="480"/>
              </a:spcBef>
              <a:buSzPts val="2400"/>
            </a:pPr>
            <a:r>
              <a:rPr lang="en-CA" dirty="0" smtClean="0">
                <a:solidFill>
                  <a:schemeClr val="tx1"/>
                </a:solidFill>
              </a:rPr>
              <a:t>The Ministry has provided funding for the end of contract wage increases in the current collective agreements. </a:t>
            </a:r>
            <a:r>
              <a:rPr lang="en-CA" b="1" dirty="0" smtClean="0">
                <a:solidFill>
                  <a:schemeClr val="tx1"/>
                </a:solidFill>
              </a:rPr>
              <a:t>This funding is across all grants</a:t>
            </a:r>
            <a:r>
              <a:rPr lang="en-CA" dirty="0" smtClean="0">
                <a:solidFill>
                  <a:schemeClr val="tx1"/>
                </a:solidFill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304800" y="6324600"/>
            <a:ext cx="609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10</a:t>
            </a:fld>
            <a:endParaRPr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2"/>
          </p:nvPr>
        </p:nvSpPr>
        <p:spPr>
          <a:xfrm>
            <a:off x="304800" y="2286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>
              <a:spcBef>
                <a:spcPts val="0"/>
              </a:spcBef>
            </a:pPr>
            <a:r>
              <a:rPr lang="en-CA" dirty="0"/>
              <a:t>Grants for Student Needs</a:t>
            </a:r>
          </a:p>
        </p:txBody>
      </p:sp>
    </p:spTree>
    <p:extLst>
      <p:ext uri="{BB962C8B-B14F-4D97-AF65-F5344CB8AC3E}">
        <p14:creationId xmlns:p14="http://schemas.microsoft.com/office/powerpoint/2010/main" val="2883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433748" y="901700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</a:pPr>
            <a:r>
              <a:rPr lang="en-CA" b="1" dirty="0" smtClean="0"/>
              <a:t>H: International Students Recovery Amount</a:t>
            </a:r>
            <a:endParaRPr b="1" dirty="0"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238760" y="2202180"/>
            <a:ext cx="855726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>
              <a:spcBef>
                <a:spcPts val="480"/>
              </a:spcBef>
              <a:buSzPts val="2400"/>
            </a:pPr>
            <a:r>
              <a:rPr lang="en-CA" sz="2800" dirty="0" smtClean="0">
                <a:solidFill>
                  <a:schemeClr val="tx1"/>
                </a:solidFill>
              </a:rPr>
              <a:t>Effective in 2019-20 the Ministry of Education will reduce the GSN of school boards by an amount equal to the flat fee of $1,300 per full time equivalent students attending the board; and</a:t>
            </a:r>
          </a:p>
          <a:p>
            <a:pPr marL="609600">
              <a:spcBef>
                <a:spcPts val="480"/>
              </a:spcBef>
              <a:buSzPts val="2400"/>
            </a:pPr>
            <a:r>
              <a:rPr lang="en-CA" sz="2800" dirty="0" smtClean="0">
                <a:solidFill>
                  <a:schemeClr val="tx1"/>
                </a:solidFill>
              </a:rPr>
              <a:t>The impact to TDSB is approximately $2.9M annually.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304800" y="6324600"/>
            <a:ext cx="609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11</a:t>
            </a:fld>
            <a:endParaRPr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2"/>
          </p:nvPr>
        </p:nvSpPr>
        <p:spPr>
          <a:xfrm>
            <a:off x="304800" y="2286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>
              <a:spcBef>
                <a:spcPts val="0"/>
              </a:spcBef>
            </a:pPr>
            <a:r>
              <a:rPr lang="en-CA" dirty="0"/>
              <a:t>Grants for Student Needs</a:t>
            </a:r>
          </a:p>
        </p:txBody>
      </p:sp>
    </p:spTree>
    <p:extLst>
      <p:ext uri="{BB962C8B-B14F-4D97-AF65-F5344CB8AC3E}">
        <p14:creationId xmlns:p14="http://schemas.microsoft.com/office/powerpoint/2010/main" val="256340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433748" y="883920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</a:pPr>
            <a:r>
              <a:rPr lang="en-CA" b="1" dirty="0" smtClean="0"/>
              <a:t>Other Grants for Student Needs  Information</a:t>
            </a:r>
            <a:endParaRPr b="1" dirty="0"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457200" y="211074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>
              <a:spcBef>
                <a:spcPts val="480"/>
              </a:spcBef>
              <a:buSzPts val="2400"/>
            </a:pPr>
            <a:r>
              <a:rPr lang="en-CA" dirty="0" smtClean="0">
                <a:solidFill>
                  <a:schemeClr val="tx1"/>
                </a:solidFill>
              </a:rPr>
              <a:t>The Ministry intends to form a task force to look at how school boards can operate as efficiently as possible;</a:t>
            </a:r>
          </a:p>
          <a:p>
            <a:pPr marL="609600">
              <a:spcBef>
                <a:spcPts val="480"/>
              </a:spcBef>
              <a:buSzPts val="2400"/>
            </a:pPr>
            <a:r>
              <a:rPr lang="en-CA" b="1" dirty="0" smtClean="0">
                <a:solidFill>
                  <a:schemeClr val="tx1"/>
                </a:solidFill>
              </a:rPr>
              <a:t>Language Grants</a:t>
            </a:r>
            <a:r>
              <a:rPr lang="en-CA" dirty="0" smtClean="0">
                <a:solidFill>
                  <a:schemeClr val="tx1"/>
                </a:solidFill>
              </a:rPr>
              <a:t> increase is a result of the Ministry estimating our enrolments to increase in ESL by 9% and in FSL by 2%.  This has no impact on the bottom-line of the Board as we will staff to the actual enrolments we experience; and</a:t>
            </a:r>
          </a:p>
          <a:p>
            <a:pPr marL="609600">
              <a:spcBef>
                <a:spcPts val="480"/>
              </a:spcBef>
              <a:buSzPts val="2400"/>
            </a:pPr>
            <a:r>
              <a:rPr lang="en-CA" dirty="0" smtClean="0">
                <a:solidFill>
                  <a:schemeClr val="tx1"/>
                </a:solidFill>
              </a:rPr>
              <a:t>The Ministry expects to have the budget working papers released by 9 May 2019.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304800" y="6324600"/>
            <a:ext cx="609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12</a:t>
            </a:fld>
            <a:endParaRPr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2"/>
          </p:nvPr>
        </p:nvSpPr>
        <p:spPr>
          <a:xfrm>
            <a:off x="304800" y="2286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>
              <a:spcBef>
                <a:spcPts val="0"/>
              </a:spcBef>
            </a:pPr>
            <a:r>
              <a:rPr lang="en-CA" dirty="0"/>
              <a:t>Grants for Student Needs</a:t>
            </a:r>
          </a:p>
        </p:txBody>
      </p:sp>
    </p:spTree>
    <p:extLst>
      <p:ext uri="{BB962C8B-B14F-4D97-AF65-F5344CB8AC3E}">
        <p14:creationId xmlns:p14="http://schemas.microsoft.com/office/powerpoint/2010/main" val="285489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426128" y="800100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</a:pPr>
            <a:r>
              <a:rPr lang="en-CA" b="1" dirty="0" smtClean="0"/>
              <a:t>2019-20 Priorities and Partnership Fund</a:t>
            </a:r>
            <a:endParaRPr b="1" dirty="0"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457200" y="199644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>
              <a:spcBef>
                <a:spcPts val="480"/>
              </a:spcBef>
              <a:buSzPts val="2400"/>
            </a:pPr>
            <a:r>
              <a:rPr lang="en-CA" dirty="0" smtClean="0">
                <a:solidFill>
                  <a:schemeClr val="tx1"/>
                </a:solidFill>
              </a:rPr>
              <a:t>The Ministry has changes the name of former Education Program Other (EPO) Grants to Priorities and Partnership Fund (PPF) starting in 2019-20;</a:t>
            </a:r>
          </a:p>
          <a:p>
            <a:pPr marL="609600">
              <a:spcBef>
                <a:spcPts val="480"/>
              </a:spcBef>
              <a:buSzPts val="2400"/>
            </a:pPr>
            <a:r>
              <a:rPr lang="en-CA" dirty="0" smtClean="0">
                <a:solidFill>
                  <a:schemeClr val="tx1"/>
                </a:solidFill>
              </a:rPr>
              <a:t>The intention is to have evidence-based and outcome-focused funding which will be reviewed annually;</a:t>
            </a:r>
          </a:p>
          <a:p>
            <a:pPr marL="609600">
              <a:spcBef>
                <a:spcPts val="480"/>
              </a:spcBef>
              <a:buSzPts val="2400"/>
            </a:pPr>
            <a:r>
              <a:rPr lang="en-CA" dirty="0" smtClean="0">
                <a:solidFill>
                  <a:schemeClr val="tx1"/>
                </a:solidFill>
              </a:rPr>
              <a:t>The total PPF for 2019-20 is up to $330M; and</a:t>
            </a:r>
          </a:p>
          <a:p>
            <a:pPr marL="609600">
              <a:spcBef>
                <a:spcPts val="480"/>
              </a:spcBef>
              <a:buSzPts val="2400"/>
            </a:pPr>
            <a:r>
              <a:rPr lang="en-CA" dirty="0" smtClean="0">
                <a:solidFill>
                  <a:schemeClr val="tx1"/>
                </a:solidFill>
              </a:rPr>
              <a:t>The memo released on Friday announced only $185M of the total and did not provide school board allocations.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304800" y="6324600"/>
            <a:ext cx="609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13</a:t>
            </a:fld>
            <a:endParaRPr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2"/>
          </p:nvPr>
        </p:nvSpPr>
        <p:spPr>
          <a:xfrm>
            <a:off x="304800" y="2286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>
              <a:spcBef>
                <a:spcPts val="0"/>
              </a:spcBef>
            </a:pPr>
            <a:r>
              <a:rPr lang="en-CA" dirty="0"/>
              <a:t>Grants for Student Needs</a:t>
            </a:r>
          </a:p>
        </p:txBody>
      </p:sp>
    </p:spTree>
    <p:extLst>
      <p:ext uri="{BB962C8B-B14F-4D97-AF65-F5344CB8AC3E}">
        <p14:creationId xmlns:p14="http://schemas.microsoft.com/office/powerpoint/2010/main" val="1865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292100" y="723900"/>
            <a:ext cx="8519160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</a:pPr>
            <a:r>
              <a:rPr lang="en-CA" b="1" dirty="0" smtClean="0"/>
              <a:t>2019-20 Priorities and Partnership Fund </a:t>
            </a:r>
            <a:r>
              <a:rPr lang="en-CA" sz="2400" b="1" dirty="0" smtClean="0"/>
              <a:t>(Cont.)</a:t>
            </a:r>
            <a:endParaRPr b="1" dirty="0"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449580" y="189738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>
              <a:spcBef>
                <a:spcPts val="480"/>
              </a:spcBef>
              <a:buSzPts val="2400"/>
            </a:pPr>
            <a:r>
              <a:rPr lang="en-CA" dirty="0" smtClean="0">
                <a:solidFill>
                  <a:schemeClr val="tx1"/>
                </a:solidFill>
              </a:rPr>
              <a:t>Staff prepared an analysis of the grants and compared them, where possible, with prior year grants;</a:t>
            </a:r>
          </a:p>
          <a:p>
            <a:pPr marL="609600">
              <a:spcBef>
                <a:spcPts val="480"/>
              </a:spcBef>
              <a:buSzPts val="2400"/>
            </a:pPr>
            <a:r>
              <a:rPr lang="en-CA" dirty="0" smtClean="0">
                <a:solidFill>
                  <a:schemeClr val="tx1"/>
                </a:solidFill>
              </a:rPr>
              <a:t>Focus on Youth for the summer of 2019 was announced on a provincial level and appears to be a reduction of approximately 5% over last year;</a:t>
            </a:r>
          </a:p>
          <a:p>
            <a:pPr marL="609600">
              <a:spcBef>
                <a:spcPts val="480"/>
              </a:spcBef>
              <a:buSzPts val="2400"/>
            </a:pPr>
            <a:r>
              <a:rPr lang="en-CA" dirty="0" smtClean="0">
                <a:solidFill>
                  <a:schemeClr val="tx1"/>
                </a:solidFill>
              </a:rPr>
              <a:t>Math funding seems to be reduced by approximately 27% over the 18-19 funding; and</a:t>
            </a:r>
          </a:p>
          <a:p>
            <a:pPr marL="609600">
              <a:spcBef>
                <a:spcPts val="480"/>
              </a:spcBef>
              <a:buSzPts val="2400"/>
            </a:pPr>
            <a:r>
              <a:rPr lang="en-CA" dirty="0" smtClean="0">
                <a:solidFill>
                  <a:schemeClr val="tx1"/>
                </a:solidFill>
              </a:rPr>
              <a:t>School board individual allocations for these PPF will follow.</a:t>
            </a:r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304800" y="6324600"/>
            <a:ext cx="609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14</a:t>
            </a:fld>
            <a:endParaRPr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2"/>
          </p:nvPr>
        </p:nvSpPr>
        <p:spPr>
          <a:xfrm>
            <a:off x="304800" y="2286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>
              <a:spcBef>
                <a:spcPts val="0"/>
              </a:spcBef>
            </a:pPr>
            <a:r>
              <a:rPr lang="en-CA" dirty="0"/>
              <a:t>Grants for Student Needs</a:t>
            </a:r>
          </a:p>
        </p:txBody>
      </p:sp>
    </p:spTree>
    <p:extLst>
      <p:ext uri="{BB962C8B-B14F-4D97-AF65-F5344CB8AC3E}">
        <p14:creationId xmlns:p14="http://schemas.microsoft.com/office/powerpoint/2010/main" val="79909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426128" y="609600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</a:pPr>
            <a:r>
              <a:rPr lang="en-CA" b="1" dirty="0" smtClean="0"/>
              <a:t>Summary</a:t>
            </a:r>
            <a:endParaRPr b="1" dirty="0"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457200" y="165354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>
              <a:spcBef>
                <a:spcPts val="480"/>
              </a:spcBef>
              <a:buSzPts val="2400"/>
            </a:pPr>
            <a:r>
              <a:rPr lang="en-CA" sz="2800" dirty="0" smtClean="0">
                <a:solidFill>
                  <a:schemeClr val="tx1"/>
                </a:solidFill>
              </a:rPr>
              <a:t>Staff will be able to determine the actual financial position of the Board, once the following information is released:</a:t>
            </a:r>
          </a:p>
          <a:p>
            <a:pPr marL="1066800" lvl="1">
              <a:spcBef>
                <a:spcPts val="480"/>
              </a:spcBef>
              <a:buSzPts val="2400"/>
            </a:pPr>
            <a:r>
              <a:rPr lang="en-CA" sz="2800" dirty="0" smtClean="0">
                <a:solidFill>
                  <a:schemeClr val="tx1"/>
                </a:solidFill>
              </a:rPr>
              <a:t>Technical paper and the actual grant calculations; and</a:t>
            </a:r>
          </a:p>
          <a:p>
            <a:pPr marL="1066800" lvl="1">
              <a:spcBef>
                <a:spcPts val="480"/>
              </a:spcBef>
              <a:buSzPts val="2400"/>
            </a:pPr>
            <a:r>
              <a:rPr lang="en-CA" sz="2800" dirty="0" smtClean="0">
                <a:solidFill>
                  <a:schemeClr val="tx1"/>
                </a:solidFill>
              </a:rPr>
              <a:t>Priorities and Partnership Fund school board allocations. </a:t>
            </a:r>
          </a:p>
          <a:p>
            <a:pPr marL="609600">
              <a:spcBef>
                <a:spcPts val="480"/>
              </a:spcBef>
              <a:buSzPts val="2400"/>
            </a:pPr>
            <a:r>
              <a:rPr lang="en-CA" sz="2800" dirty="0">
                <a:solidFill>
                  <a:schemeClr val="tx1"/>
                </a:solidFill>
              </a:rPr>
              <a:t>Based on the information provided today staff still forecast a deficit of approximately $54.4M.</a:t>
            </a:r>
          </a:p>
          <a:p>
            <a:pPr marL="609600">
              <a:spcBef>
                <a:spcPts val="480"/>
              </a:spcBef>
              <a:buSzPts val="2400"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304800" y="6324600"/>
            <a:ext cx="609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15</a:t>
            </a:fld>
            <a:endParaRPr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2"/>
          </p:nvPr>
        </p:nvSpPr>
        <p:spPr>
          <a:xfrm>
            <a:off x="304800" y="2286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>
              <a:spcBef>
                <a:spcPts val="0"/>
              </a:spcBef>
            </a:pPr>
            <a:r>
              <a:rPr lang="en-CA" dirty="0"/>
              <a:t>Grants for Student Needs</a:t>
            </a:r>
          </a:p>
        </p:txBody>
      </p:sp>
    </p:spTree>
    <p:extLst>
      <p:ext uri="{BB962C8B-B14F-4D97-AF65-F5344CB8AC3E}">
        <p14:creationId xmlns:p14="http://schemas.microsoft.com/office/powerpoint/2010/main" val="344872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>
            <a:spLocks noGrp="1"/>
          </p:cNvSpPr>
          <p:nvPr>
            <p:ph type="sldNum" idx="4294967295"/>
          </p:nvPr>
        </p:nvSpPr>
        <p:spPr>
          <a:xfrm>
            <a:off x="0" y="6324600"/>
            <a:ext cx="609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06" y="2279374"/>
            <a:ext cx="8260672" cy="1039427"/>
          </a:xfrm>
        </p:spPr>
        <p:txBody>
          <a:bodyPr/>
          <a:lstStyle/>
          <a:p>
            <a:r>
              <a:rPr lang="en-CA" sz="5400" dirty="0" smtClean="0"/>
              <a:t>Questions</a:t>
            </a:r>
            <a:endParaRPr lang="en-CA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304800" y="6324600"/>
            <a:ext cx="609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</a:t>
            </a:fld>
            <a:endParaRPr dirty="0"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2"/>
          </p:nvPr>
        </p:nvSpPr>
        <p:spPr>
          <a:xfrm>
            <a:off x="304800" y="228600"/>
            <a:ext cx="851567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</a:pPr>
            <a:r>
              <a:rPr lang="en-CA" dirty="0" smtClean="0"/>
              <a:t>2019-2020 Grants for Student Needs and Priorities &amp; Partnership Fund Update</a:t>
            </a:r>
            <a:endParaRPr sz="1400" dirty="0"/>
          </a:p>
          <a:p>
            <a:pPr marL="114300" lvl="0" indent="0" algn="l" rtl="0">
              <a:spcBef>
                <a:spcPts val="320"/>
              </a:spcBef>
              <a:spcAft>
                <a:spcPts val="0"/>
              </a:spcAft>
              <a:buSzPts val="1600"/>
              <a:buFont typeface="PT Sans"/>
              <a:buNone/>
            </a:pPr>
            <a:endParaRPr dirty="0"/>
          </a:p>
          <a:p>
            <a:pPr marL="114300" lvl="0" indent="0" algn="l" rtl="0">
              <a:spcBef>
                <a:spcPts val="320"/>
              </a:spcBef>
              <a:spcAft>
                <a:spcPts val="0"/>
              </a:spcAft>
              <a:buSzPts val="1600"/>
              <a:buFont typeface="PT Sans"/>
              <a:buNone/>
            </a:pPr>
            <a:endParaRPr dirty="0"/>
          </a:p>
        </p:txBody>
      </p:sp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426128" y="601980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</a:pPr>
            <a:r>
              <a:rPr lang="en-CA" b="1" dirty="0"/>
              <a:t>A G E N D A</a:t>
            </a:r>
            <a:endParaRPr b="1" dirty="0"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755576" y="1652424"/>
            <a:ext cx="7931224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CA" sz="2200" dirty="0" smtClean="0">
                <a:sym typeface="PT Sans"/>
              </a:rPr>
              <a:t>Update on Grants for Student Needs Memo:</a:t>
            </a: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lang="en-CA" sz="1000" dirty="0" smtClean="0">
              <a:sym typeface="PT Sans"/>
            </a:endParaRPr>
          </a:p>
          <a:p>
            <a:pPr marL="800100" lvl="1" indent="-228600">
              <a:lnSpc>
                <a:spcPct val="90000"/>
              </a:lnSpc>
              <a:spcBef>
                <a:spcPts val="0"/>
              </a:spcBef>
              <a:buSzPts val="1900"/>
            </a:pPr>
            <a:r>
              <a:rPr lang="en-CA" sz="2200" dirty="0" smtClean="0"/>
              <a:t>A – Class Size and Attrition Protection;</a:t>
            </a:r>
          </a:p>
          <a:p>
            <a:pPr marL="800100" lvl="1" indent="-228600">
              <a:lnSpc>
                <a:spcPct val="90000"/>
              </a:lnSpc>
              <a:spcBef>
                <a:spcPts val="0"/>
              </a:spcBef>
              <a:buSzPts val="1900"/>
            </a:pPr>
            <a:r>
              <a:rPr lang="en-CA" sz="2200" dirty="0" smtClean="0">
                <a:sym typeface="PT Sans"/>
              </a:rPr>
              <a:t>B – Special Education;</a:t>
            </a:r>
          </a:p>
          <a:p>
            <a:pPr marL="800100" lvl="1" indent="-228600">
              <a:lnSpc>
                <a:spcPct val="90000"/>
              </a:lnSpc>
              <a:spcBef>
                <a:spcPts val="0"/>
              </a:spcBef>
              <a:buSzPts val="1900"/>
            </a:pPr>
            <a:r>
              <a:rPr lang="en-CA" sz="2200" dirty="0" smtClean="0"/>
              <a:t>C – Other Grants for Student Needs Funding Changes;</a:t>
            </a:r>
          </a:p>
          <a:p>
            <a:pPr marL="800100" lvl="1" indent="-228600">
              <a:lnSpc>
                <a:spcPct val="90000"/>
              </a:lnSpc>
              <a:spcBef>
                <a:spcPts val="0"/>
              </a:spcBef>
              <a:buSzPts val="1900"/>
            </a:pPr>
            <a:r>
              <a:rPr lang="en-CA" sz="2200" dirty="0" smtClean="0">
                <a:sym typeface="PT Sans"/>
              </a:rPr>
              <a:t>D – Capital;</a:t>
            </a:r>
          </a:p>
          <a:p>
            <a:pPr marL="800100" lvl="1" indent="-228600">
              <a:lnSpc>
                <a:spcPct val="90000"/>
              </a:lnSpc>
              <a:spcBef>
                <a:spcPts val="0"/>
              </a:spcBef>
              <a:buSzPts val="1900"/>
            </a:pPr>
            <a:r>
              <a:rPr lang="en-CA" sz="2200" dirty="0" smtClean="0"/>
              <a:t>E – Student Transportation;</a:t>
            </a:r>
          </a:p>
          <a:p>
            <a:pPr marL="800100" lvl="1" indent="-228600">
              <a:lnSpc>
                <a:spcPct val="90000"/>
              </a:lnSpc>
              <a:spcBef>
                <a:spcPts val="0"/>
              </a:spcBef>
              <a:buSzPts val="1900"/>
            </a:pPr>
            <a:r>
              <a:rPr lang="en-CA" sz="2200" dirty="0" smtClean="0">
                <a:sym typeface="PT Sans"/>
              </a:rPr>
              <a:t>F – Keeping Up With Costs;</a:t>
            </a:r>
          </a:p>
          <a:p>
            <a:pPr marL="800100" lvl="1" indent="-228600">
              <a:lnSpc>
                <a:spcPct val="90000"/>
              </a:lnSpc>
              <a:spcBef>
                <a:spcPts val="0"/>
              </a:spcBef>
              <a:buSzPts val="1900"/>
            </a:pPr>
            <a:r>
              <a:rPr lang="en-CA" sz="2200" dirty="0" smtClean="0"/>
              <a:t>G – Ongoing Implementation and Other Changes;</a:t>
            </a:r>
          </a:p>
          <a:p>
            <a:pPr marL="800100" lvl="1" indent="-228600">
              <a:lnSpc>
                <a:spcPct val="90000"/>
              </a:lnSpc>
              <a:spcBef>
                <a:spcPts val="0"/>
              </a:spcBef>
              <a:buSzPts val="1900"/>
            </a:pPr>
            <a:r>
              <a:rPr lang="en-CA" sz="2200" dirty="0" smtClean="0">
                <a:sym typeface="PT Sans"/>
              </a:rPr>
              <a:t>H – International Students Recovery Amount; and</a:t>
            </a:r>
          </a:p>
          <a:p>
            <a:pPr marL="800100" lvl="1" indent="-228600">
              <a:lnSpc>
                <a:spcPct val="90000"/>
              </a:lnSpc>
              <a:spcBef>
                <a:spcPts val="0"/>
              </a:spcBef>
              <a:buSzPts val="1900"/>
            </a:pPr>
            <a:r>
              <a:rPr lang="en-CA" sz="2200" dirty="0" smtClean="0"/>
              <a:t>Other Information.</a:t>
            </a:r>
            <a:r>
              <a:rPr lang="en-CA" sz="2200" dirty="0" smtClean="0">
                <a:sym typeface="PT Sans"/>
              </a:rPr>
              <a:t> </a:t>
            </a:r>
          </a:p>
          <a:p>
            <a:pPr marL="571500" lvl="1" indent="0">
              <a:lnSpc>
                <a:spcPct val="90000"/>
              </a:lnSpc>
              <a:spcBef>
                <a:spcPts val="0"/>
              </a:spcBef>
              <a:buSzPts val="1900"/>
              <a:buNone/>
            </a:pPr>
            <a:endParaRPr sz="1000" dirty="0">
              <a:sym typeface="PT Sans"/>
            </a:endParaRPr>
          </a:p>
          <a:p>
            <a:pPr marL="342900" lvl="0" indent="-22860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SzPts val="1900"/>
              <a:buChar char="•"/>
            </a:pPr>
            <a:r>
              <a:rPr lang="en-CA" sz="2200" dirty="0" smtClean="0">
                <a:sym typeface="PT Sans"/>
              </a:rPr>
              <a:t>Update on Priorities and Partnership Fund (formerly Education Program Other Grants).</a:t>
            </a:r>
          </a:p>
          <a:p>
            <a:pPr marL="114300" lvl="0" indent="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</a:pPr>
            <a:endParaRPr lang="en-CA" sz="1000" dirty="0" smtClean="0">
              <a:sym typeface="PT Sans"/>
            </a:endParaRPr>
          </a:p>
          <a:p>
            <a:pPr marL="342900" lvl="0" indent="-22860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SzPts val="1900"/>
              <a:buChar char="•"/>
            </a:pPr>
            <a:r>
              <a:rPr lang="en-CA" sz="2200" dirty="0" smtClean="0"/>
              <a:t>Questions.</a:t>
            </a:r>
            <a:endParaRPr sz="2200" dirty="0"/>
          </a:p>
          <a:p>
            <a:pPr marL="342900" lvl="0" indent="-76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426128" y="609600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</a:pPr>
            <a:r>
              <a:rPr lang="en-CA" b="1" dirty="0" smtClean="0"/>
              <a:t>A: Class Sizes</a:t>
            </a:r>
            <a:endParaRPr b="1" dirty="0"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441960" y="161544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>
              <a:spcBef>
                <a:spcPts val="480"/>
              </a:spcBef>
              <a:buSzPts val="2400"/>
            </a:pPr>
            <a:r>
              <a:rPr lang="en-CA" sz="2000" dirty="0" smtClean="0">
                <a:solidFill>
                  <a:schemeClr val="tx1"/>
                </a:solidFill>
              </a:rPr>
              <a:t>Kindergarten: </a:t>
            </a:r>
            <a:endParaRPr lang="en-CA" sz="2000" dirty="0">
              <a:solidFill>
                <a:schemeClr val="tx1"/>
              </a:solidFill>
            </a:endParaRPr>
          </a:p>
          <a:p>
            <a:pPr marL="1265238" lvl="2" indent="-360363">
              <a:spcBef>
                <a:spcPts val="480"/>
              </a:spcBef>
              <a:buSzPts val="2400"/>
            </a:pPr>
            <a:r>
              <a:rPr lang="en-CA" dirty="0">
                <a:solidFill>
                  <a:schemeClr val="tx1"/>
                </a:solidFill>
              </a:rPr>
              <a:t>Class size unchanged at board wide average of 26 with hard cap of 29 with flexibility of </a:t>
            </a:r>
            <a:r>
              <a:rPr lang="en-CA" dirty="0" smtClean="0">
                <a:solidFill>
                  <a:schemeClr val="tx1"/>
                </a:solidFill>
              </a:rPr>
              <a:t>up to 10</a:t>
            </a:r>
            <a:r>
              <a:rPr lang="en-CA" dirty="0">
                <a:solidFill>
                  <a:schemeClr val="tx1"/>
                </a:solidFill>
              </a:rPr>
              <a:t>% of classes </a:t>
            </a:r>
            <a:r>
              <a:rPr lang="en-CA" dirty="0" smtClean="0">
                <a:solidFill>
                  <a:schemeClr val="tx1"/>
                </a:solidFill>
              </a:rPr>
              <a:t>at </a:t>
            </a:r>
            <a:r>
              <a:rPr lang="en-CA" dirty="0">
                <a:solidFill>
                  <a:schemeClr val="tx1"/>
                </a:solidFill>
              </a:rPr>
              <a:t>32 if no purpose built space or program </a:t>
            </a:r>
            <a:r>
              <a:rPr lang="en-CA" dirty="0" smtClean="0">
                <a:solidFill>
                  <a:schemeClr val="tx1"/>
                </a:solidFill>
              </a:rPr>
              <a:t>issues; and</a:t>
            </a:r>
            <a:endParaRPr lang="en-CA" dirty="0">
              <a:solidFill>
                <a:schemeClr val="tx1"/>
              </a:solidFill>
            </a:endParaRPr>
          </a:p>
          <a:p>
            <a:pPr marL="1265238" lvl="2" indent="-360363">
              <a:spcBef>
                <a:spcPts val="480"/>
              </a:spcBef>
              <a:buSzPts val="2400"/>
            </a:pPr>
            <a:r>
              <a:rPr lang="en-CA" dirty="0">
                <a:solidFill>
                  <a:schemeClr val="tx1"/>
                </a:solidFill>
              </a:rPr>
              <a:t>ECE funding reduced to 1.0FTE from previous funding of </a:t>
            </a:r>
            <a:r>
              <a:rPr lang="en-CA" dirty="0" smtClean="0">
                <a:solidFill>
                  <a:schemeClr val="tx1"/>
                </a:solidFill>
              </a:rPr>
              <a:t>1.14 FTE</a:t>
            </a:r>
            <a:r>
              <a:rPr lang="en-CA" dirty="0">
                <a:solidFill>
                  <a:schemeClr val="tx1"/>
                </a:solidFill>
              </a:rPr>
              <a:t>.  Impact to TDSB reduction in funding of $</a:t>
            </a:r>
            <a:r>
              <a:rPr lang="en-CA" dirty="0" smtClean="0">
                <a:solidFill>
                  <a:schemeClr val="tx1"/>
                </a:solidFill>
              </a:rPr>
              <a:t>7.9M in the </a:t>
            </a:r>
            <a:r>
              <a:rPr lang="en-CA" b="1" dirty="0" smtClean="0">
                <a:solidFill>
                  <a:schemeClr val="tx1"/>
                </a:solidFill>
              </a:rPr>
              <a:t>Pupil Foundation Grant</a:t>
            </a:r>
            <a:r>
              <a:rPr lang="en-CA" dirty="0" smtClean="0">
                <a:solidFill>
                  <a:schemeClr val="tx1"/>
                </a:solidFill>
              </a:rPr>
              <a:t>.</a:t>
            </a:r>
            <a:endParaRPr lang="en-CA" dirty="0">
              <a:solidFill>
                <a:schemeClr val="tx1"/>
              </a:solidFill>
            </a:endParaRPr>
          </a:p>
          <a:p>
            <a:pPr marL="609600">
              <a:spcBef>
                <a:spcPts val="480"/>
              </a:spcBef>
              <a:buSzPts val="2400"/>
            </a:pPr>
            <a:r>
              <a:rPr lang="en-CA" sz="2000" dirty="0">
                <a:solidFill>
                  <a:schemeClr val="tx1"/>
                </a:solidFill>
              </a:rPr>
              <a:t>Primary (Grades 1 to 3</a:t>
            </a:r>
            <a:r>
              <a:rPr lang="en-CA" sz="2000" dirty="0" smtClean="0">
                <a:solidFill>
                  <a:schemeClr val="tx1"/>
                </a:solidFill>
              </a:rPr>
              <a:t>):</a:t>
            </a:r>
            <a:endParaRPr lang="en-CA" sz="2000" dirty="0">
              <a:solidFill>
                <a:schemeClr val="tx1"/>
              </a:solidFill>
            </a:endParaRPr>
          </a:p>
          <a:p>
            <a:pPr marL="1265238" lvl="2" indent="-360363">
              <a:spcBef>
                <a:spcPts val="480"/>
              </a:spcBef>
              <a:buSzPts val="2400"/>
            </a:pPr>
            <a:r>
              <a:rPr lang="en-CA" dirty="0">
                <a:solidFill>
                  <a:schemeClr val="tx1"/>
                </a:solidFill>
              </a:rPr>
              <a:t>Unchanged at a cap of 20 with 10% of the classes up to </a:t>
            </a:r>
            <a:r>
              <a:rPr lang="en-CA" dirty="0" smtClean="0">
                <a:solidFill>
                  <a:schemeClr val="tx1"/>
                </a:solidFill>
              </a:rPr>
              <a:t>23.</a:t>
            </a:r>
            <a:endParaRPr lang="en-CA" dirty="0">
              <a:solidFill>
                <a:schemeClr val="tx1"/>
              </a:solidFill>
            </a:endParaRPr>
          </a:p>
          <a:p>
            <a:pPr marL="609600">
              <a:spcBef>
                <a:spcPts val="480"/>
              </a:spcBef>
              <a:buSzPts val="2400"/>
            </a:pPr>
            <a:r>
              <a:rPr lang="en-CA" sz="2000" dirty="0">
                <a:solidFill>
                  <a:schemeClr val="tx1"/>
                </a:solidFill>
              </a:rPr>
              <a:t>Intermediate (Grades 4 to 8</a:t>
            </a:r>
            <a:r>
              <a:rPr lang="en-CA" sz="2000" dirty="0" smtClean="0">
                <a:solidFill>
                  <a:schemeClr val="tx1"/>
                </a:solidFill>
              </a:rPr>
              <a:t>):</a:t>
            </a:r>
            <a:endParaRPr lang="en-CA" sz="2000" dirty="0">
              <a:solidFill>
                <a:schemeClr val="tx1"/>
              </a:solidFill>
            </a:endParaRPr>
          </a:p>
          <a:p>
            <a:pPr marL="1265238" lvl="2" indent="-360363">
              <a:spcBef>
                <a:spcPts val="480"/>
              </a:spcBef>
              <a:buSzPts val="2400"/>
            </a:pPr>
            <a:r>
              <a:rPr lang="en-CA" dirty="0">
                <a:solidFill>
                  <a:schemeClr val="tx1"/>
                </a:solidFill>
              </a:rPr>
              <a:t>Funding of class average moving to 24.5 from 23.84.  TDSB must honour collective agreements which at 23.24, therefore loss of funding of $</a:t>
            </a:r>
            <a:r>
              <a:rPr lang="en-CA" dirty="0" smtClean="0">
                <a:solidFill>
                  <a:schemeClr val="tx1"/>
                </a:solidFill>
              </a:rPr>
              <a:t>9.6M in the </a:t>
            </a:r>
            <a:r>
              <a:rPr lang="en-CA" b="1" dirty="0" smtClean="0">
                <a:solidFill>
                  <a:schemeClr val="tx1"/>
                </a:solidFill>
              </a:rPr>
              <a:t>Pupil Foundation Grant.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304800" y="6324600"/>
            <a:ext cx="609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3</a:t>
            </a:fld>
            <a:endParaRPr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2"/>
          </p:nvPr>
        </p:nvSpPr>
        <p:spPr>
          <a:xfrm>
            <a:off x="304800" y="2286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</a:pPr>
            <a:r>
              <a:rPr lang="en-CA" dirty="0" smtClean="0"/>
              <a:t>Grants for Student Needs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3387725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426128" y="609600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</a:pPr>
            <a:r>
              <a:rPr lang="en-CA" b="1" dirty="0" smtClean="0"/>
              <a:t>A: Class Sizes</a:t>
            </a:r>
            <a:r>
              <a:rPr lang="en-CA" sz="2400" b="1" dirty="0" smtClean="0"/>
              <a:t> (cont.)</a:t>
            </a:r>
            <a:endParaRPr b="1" dirty="0"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114300" y="1559560"/>
            <a:ext cx="8580120" cy="449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>
              <a:spcBef>
                <a:spcPts val="480"/>
              </a:spcBef>
              <a:buSzPts val="2400"/>
            </a:pPr>
            <a:r>
              <a:rPr lang="en-CA" dirty="0">
                <a:solidFill>
                  <a:schemeClr val="tx1"/>
                </a:solidFill>
              </a:rPr>
              <a:t>Secondary (Grades 9 to 12</a:t>
            </a:r>
            <a:r>
              <a:rPr lang="en-CA" dirty="0" smtClean="0">
                <a:solidFill>
                  <a:schemeClr val="tx1"/>
                </a:solidFill>
              </a:rPr>
              <a:t>):</a:t>
            </a:r>
            <a:endParaRPr lang="en-CA" dirty="0">
              <a:solidFill>
                <a:schemeClr val="tx1"/>
              </a:solidFill>
            </a:endParaRPr>
          </a:p>
          <a:p>
            <a:pPr marL="1066800" lvl="1">
              <a:spcBef>
                <a:spcPts val="480"/>
              </a:spcBef>
              <a:buSzPts val="2400"/>
            </a:pPr>
            <a:r>
              <a:rPr lang="en-CA" dirty="0">
                <a:solidFill>
                  <a:schemeClr val="tx1"/>
                </a:solidFill>
              </a:rPr>
              <a:t>Funding average class size adjusted from 22.0 to 28.0 in </a:t>
            </a:r>
            <a:r>
              <a:rPr lang="en-CA" b="1" dirty="0" smtClean="0">
                <a:solidFill>
                  <a:schemeClr val="tx1"/>
                </a:solidFill>
              </a:rPr>
              <a:t>Pupil Foundation </a:t>
            </a:r>
            <a:r>
              <a:rPr lang="en-CA" b="1" dirty="0">
                <a:solidFill>
                  <a:schemeClr val="tx1"/>
                </a:solidFill>
              </a:rPr>
              <a:t>grant</a:t>
            </a:r>
            <a:r>
              <a:rPr lang="en-CA" dirty="0">
                <a:solidFill>
                  <a:schemeClr val="tx1"/>
                </a:solidFill>
              </a:rPr>
              <a:t>.  This represents approximately 800 teachers over the 4 year </a:t>
            </a:r>
            <a:r>
              <a:rPr lang="en-CA" dirty="0" smtClean="0">
                <a:solidFill>
                  <a:schemeClr val="tx1"/>
                </a:solidFill>
              </a:rPr>
              <a:t>phase-in;</a:t>
            </a:r>
            <a:endParaRPr lang="en-CA" dirty="0">
              <a:solidFill>
                <a:schemeClr val="tx1"/>
              </a:solidFill>
            </a:endParaRPr>
          </a:p>
          <a:p>
            <a:pPr marL="1066800" lvl="1">
              <a:spcBef>
                <a:spcPts val="480"/>
              </a:spcBef>
              <a:buSzPts val="2400"/>
            </a:pPr>
            <a:r>
              <a:rPr lang="en-CA" dirty="0">
                <a:solidFill>
                  <a:schemeClr val="tx1"/>
                </a:solidFill>
              </a:rPr>
              <a:t>Secondary programming amount of 1.02 staff per </a:t>
            </a:r>
            <a:r>
              <a:rPr lang="en-CA" dirty="0" smtClean="0">
                <a:solidFill>
                  <a:schemeClr val="tx1"/>
                </a:solidFill>
              </a:rPr>
              <a:t>1,000 students. </a:t>
            </a:r>
            <a:r>
              <a:rPr lang="en-CA" dirty="0">
                <a:solidFill>
                  <a:schemeClr val="tx1"/>
                </a:solidFill>
              </a:rPr>
              <a:t>This represents approximately 72 teacher reduction for </a:t>
            </a:r>
            <a:r>
              <a:rPr lang="en-CA" dirty="0" smtClean="0">
                <a:solidFill>
                  <a:schemeClr val="tx1"/>
                </a:solidFill>
              </a:rPr>
              <a:t>TDSB;</a:t>
            </a:r>
            <a:endParaRPr lang="en-CA" dirty="0">
              <a:solidFill>
                <a:schemeClr val="tx1"/>
              </a:solidFill>
            </a:endParaRPr>
          </a:p>
          <a:p>
            <a:pPr marL="1066800" lvl="1">
              <a:spcBef>
                <a:spcPts val="480"/>
              </a:spcBef>
              <a:buSzPts val="2400"/>
            </a:pPr>
            <a:r>
              <a:rPr lang="en-CA" dirty="0">
                <a:solidFill>
                  <a:schemeClr val="tx1"/>
                </a:solidFill>
              </a:rPr>
              <a:t>Attrition Protection offered through the </a:t>
            </a:r>
            <a:r>
              <a:rPr lang="en-CA" b="1" dirty="0">
                <a:solidFill>
                  <a:schemeClr val="tx1"/>
                </a:solidFill>
              </a:rPr>
              <a:t>Teacher Qualification and Experience Grant</a:t>
            </a:r>
            <a:r>
              <a:rPr lang="en-CA" dirty="0">
                <a:solidFill>
                  <a:schemeClr val="tx1"/>
                </a:solidFill>
              </a:rPr>
              <a:t>.  This funding is to offset the difference between the natural board attrition of these teachers and the class size of 28, so that no teachers are </a:t>
            </a:r>
            <a:r>
              <a:rPr lang="en-CA" dirty="0" smtClean="0">
                <a:solidFill>
                  <a:schemeClr val="tx1"/>
                </a:solidFill>
              </a:rPr>
              <a:t>laid-off </a:t>
            </a:r>
            <a:r>
              <a:rPr lang="en-CA" dirty="0">
                <a:solidFill>
                  <a:schemeClr val="tx1"/>
                </a:solidFill>
              </a:rPr>
              <a:t>due to either class size changes or e-learning changes </a:t>
            </a:r>
            <a:r>
              <a:rPr lang="en-CA" dirty="0" smtClean="0">
                <a:solidFill>
                  <a:schemeClr val="tx1"/>
                </a:solidFill>
              </a:rPr>
              <a:t>(2020-21); and</a:t>
            </a:r>
            <a:endParaRPr lang="en-CA" dirty="0">
              <a:solidFill>
                <a:schemeClr val="tx1"/>
              </a:solidFill>
            </a:endParaRPr>
          </a:p>
          <a:p>
            <a:pPr marL="1066800" lvl="1">
              <a:spcBef>
                <a:spcPts val="480"/>
              </a:spcBef>
              <a:buSzPts val="2400"/>
            </a:pPr>
            <a:r>
              <a:rPr lang="en-CA" dirty="0">
                <a:solidFill>
                  <a:schemeClr val="tx1"/>
                </a:solidFill>
              </a:rPr>
              <a:t>Staff are working to determine impact of attrition protection</a:t>
            </a:r>
            <a:r>
              <a:rPr lang="en-CA" dirty="0" smtClean="0">
                <a:solidFill>
                  <a:schemeClr val="accent3"/>
                </a:solidFill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304800" y="6324600"/>
            <a:ext cx="609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4</a:t>
            </a:fld>
            <a:endParaRPr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2"/>
          </p:nvPr>
        </p:nvSpPr>
        <p:spPr>
          <a:xfrm>
            <a:off x="304800" y="2286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>
              <a:spcBef>
                <a:spcPts val="0"/>
              </a:spcBef>
            </a:pPr>
            <a:r>
              <a:rPr lang="en-CA" dirty="0"/>
              <a:t>Grants for Student Needs</a:t>
            </a:r>
          </a:p>
        </p:txBody>
      </p:sp>
    </p:spTree>
    <p:extLst>
      <p:ext uri="{BB962C8B-B14F-4D97-AF65-F5344CB8AC3E}">
        <p14:creationId xmlns:p14="http://schemas.microsoft.com/office/powerpoint/2010/main" val="19543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410888" y="784860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</a:pPr>
            <a:r>
              <a:rPr lang="en-CA" b="1" dirty="0" smtClean="0"/>
              <a:t>B: Special Education</a:t>
            </a:r>
            <a:endParaRPr b="1" dirty="0"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>
              <a:spcBef>
                <a:spcPts val="480"/>
              </a:spcBef>
              <a:buSzPts val="2400"/>
            </a:pPr>
            <a:r>
              <a:rPr lang="en-CA" dirty="0" smtClean="0">
                <a:solidFill>
                  <a:schemeClr val="tx1"/>
                </a:solidFill>
              </a:rPr>
              <a:t>Behaviour Expertise Amount increased by $15.2M provincially;</a:t>
            </a:r>
          </a:p>
          <a:p>
            <a:pPr marL="609600">
              <a:spcBef>
                <a:spcPts val="480"/>
              </a:spcBef>
              <a:buSzPts val="2400"/>
            </a:pPr>
            <a:r>
              <a:rPr lang="en-CA" dirty="0" smtClean="0">
                <a:solidFill>
                  <a:schemeClr val="tx1"/>
                </a:solidFill>
              </a:rPr>
              <a:t>To allow boards to have more professional staff at the board level who have expertise in Applied Behaviour Analysis (ABA) and increase the training opportunities to build board capacity in ABA; and</a:t>
            </a:r>
          </a:p>
          <a:p>
            <a:pPr marL="609600">
              <a:spcBef>
                <a:spcPts val="480"/>
              </a:spcBef>
              <a:buSzPts val="2400"/>
            </a:pPr>
            <a:r>
              <a:rPr lang="en-CA" dirty="0" smtClean="0">
                <a:solidFill>
                  <a:schemeClr val="tx1"/>
                </a:solidFill>
              </a:rPr>
              <a:t>TDSB expected increase in funding will be approximately $1.2M in the </a:t>
            </a:r>
            <a:r>
              <a:rPr lang="en-CA" b="1" dirty="0" smtClean="0">
                <a:solidFill>
                  <a:schemeClr val="tx1"/>
                </a:solidFill>
              </a:rPr>
              <a:t>Special Education Grant.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304800" y="6324600"/>
            <a:ext cx="609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5</a:t>
            </a:fld>
            <a:endParaRPr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2"/>
          </p:nvPr>
        </p:nvSpPr>
        <p:spPr>
          <a:xfrm>
            <a:off x="304800" y="2286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>
              <a:spcBef>
                <a:spcPts val="0"/>
              </a:spcBef>
            </a:pPr>
            <a:r>
              <a:rPr lang="en-CA" dirty="0"/>
              <a:t>Grants for Student Needs</a:t>
            </a:r>
          </a:p>
        </p:txBody>
      </p:sp>
    </p:spTree>
    <p:extLst>
      <p:ext uri="{BB962C8B-B14F-4D97-AF65-F5344CB8AC3E}">
        <p14:creationId xmlns:p14="http://schemas.microsoft.com/office/powerpoint/2010/main" val="358377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b="1" dirty="0" smtClean="0"/>
              <a:t>C: Other Grant Funding Changes</a:t>
            </a:r>
            <a:endParaRPr lang="en-CA" b="1" dirty="0"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449580" y="1463040"/>
            <a:ext cx="8229600" cy="4267200"/>
          </a:xfrm>
        </p:spPr>
        <p:txBody>
          <a:bodyPr/>
          <a:lstStyle/>
          <a:p>
            <a:r>
              <a:rPr lang="en-CA" sz="2200" dirty="0" smtClean="0"/>
              <a:t>As previously announced, the following grants will be discontinued in 2019-20:</a:t>
            </a:r>
          </a:p>
          <a:p>
            <a:pPr lvl="1"/>
            <a:r>
              <a:rPr lang="en-CA" sz="2200" dirty="0" smtClean="0"/>
              <a:t>Local Priorities Fund – This amounts to approximately $28.6M and was part of the </a:t>
            </a:r>
            <a:r>
              <a:rPr lang="en-CA" sz="2200" b="1" dirty="0" smtClean="0"/>
              <a:t>Learning Opportunities Grant</a:t>
            </a:r>
            <a:r>
              <a:rPr lang="en-CA" sz="2200" dirty="0" smtClean="0"/>
              <a:t>.  The portion of the funding relating to adult school teachers wage increase will be transferred to the </a:t>
            </a:r>
            <a:r>
              <a:rPr lang="en-CA" sz="2200" b="1" dirty="0" smtClean="0"/>
              <a:t>Continuing Education grant</a:t>
            </a:r>
            <a:r>
              <a:rPr lang="en-CA" sz="2200" dirty="0"/>
              <a:t>;</a:t>
            </a:r>
            <a:endParaRPr lang="en-CA" sz="2200" dirty="0" smtClean="0"/>
          </a:p>
          <a:p>
            <a:pPr lvl="1"/>
            <a:r>
              <a:rPr lang="en-CA" sz="2200" dirty="0" smtClean="0"/>
              <a:t>Cost Adjustment Allocation – This amounts to approximately $9.9M and was taken out of the </a:t>
            </a:r>
            <a:r>
              <a:rPr lang="en-CA" sz="2200" b="1" dirty="0" smtClean="0"/>
              <a:t>Teacher Qualification and Experience Grant; </a:t>
            </a:r>
            <a:r>
              <a:rPr lang="en-CA" sz="2200" dirty="0" smtClean="0"/>
              <a:t>and</a:t>
            </a:r>
          </a:p>
          <a:p>
            <a:pPr lvl="1"/>
            <a:r>
              <a:rPr lang="en-CA" sz="2200" dirty="0" smtClean="0"/>
              <a:t>Human Resource Transition Supplement – This amounts to approximately $1.3M and was taken out of the </a:t>
            </a:r>
            <a:r>
              <a:rPr lang="en-CA" sz="2200" b="1" dirty="0" smtClean="0"/>
              <a:t>School Board Administration and Governance Grant.</a:t>
            </a:r>
            <a:endParaRPr lang="en-CA" sz="2200" b="1" dirty="0"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CA" smtClean="0"/>
              <a:pPr lvl="0"/>
              <a:t>6</a:t>
            </a:fld>
            <a:endParaRPr lang="en-CA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/>
            <a:r>
              <a:rPr lang="en-CA" dirty="0" smtClean="0"/>
              <a:t>Grant for Student Needs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446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426128" y="777240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</a:pPr>
            <a:r>
              <a:rPr lang="en-CA" b="1" dirty="0" smtClean="0"/>
              <a:t>D: Capital</a:t>
            </a:r>
            <a:endParaRPr b="1" dirty="0"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>
              <a:spcBef>
                <a:spcPts val="480"/>
              </a:spcBef>
              <a:buSzPts val="2400"/>
            </a:pPr>
            <a:r>
              <a:rPr lang="en-CA" sz="2800" dirty="0" smtClean="0">
                <a:solidFill>
                  <a:schemeClr val="tx1"/>
                </a:solidFill>
              </a:rPr>
              <a:t>School Renewal Funding was maintained at the previous year’s funding of $1.4B;</a:t>
            </a:r>
          </a:p>
          <a:p>
            <a:pPr marL="609600">
              <a:spcBef>
                <a:spcPts val="480"/>
              </a:spcBef>
              <a:buSzPts val="2400"/>
            </a:pPr>
            <a:r>
              <a:rPr lang="en-CA" sz="2800" dirty="0" smtClean="0">
                <a:solidFill>
                  <a:schemeClr val="tx1"/>
                </a:solidFill>
              </a:rPr>
              <a:t>TDSB is expecting approximately the same funding of approximately $274M; and</a:t>
            </a:r>
          </a:p>
          <a:p>
            <a:pPr marL="609600">
              <a:spcBef>
                <a:spcPts val="480"/>
              </a:spcBef>
              <a:buSzPts val="2400"/>
            </a:pPr>
            <a:r>
              <a:rPr lang="en-CA" sz="2800" dirty="0" smtClean="0">
                <a:solidFill>
                  <a:schemeClr val="tx1"/>
                </a:solidFill>
              </a:rPr>
              <a:t>The next round of Capital Priorities funding is still be to announced.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304800" y="6324600"/>
            <a:ext cx="609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7</a:t>
            </a:fld>
            <a:endParaRPr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2"/>
          </p:nvPr>
        </p:nvSpPr>
        <p:spPr>
          <a:xfrm>
            <a:off x="304800" y="2286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</a:pPr>
            <a:r>
              <a:rPr lang="en-CA" dirty="0" smtClean="0"/>
              <a:t>Grant for Student Needs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404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426128" y="708660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</a:pPr>
            <a:r>
              <a:rPr lang="en-CA" b="1" dirty="0" smtClean="0"/>
              <a:t>E: Transportation</a:t>
            </a:r>
            <a:endParaRPr b="1" dirty="0"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>
              <a:spcBef>
                <a:spcPts val="480"/>
              </a:spcBef>
              <a:buSzPts val="2400"/>
            </a:pPr>
            <a:r>
              <a:rPr lang="en-CA" sz="2800" dirty="0" smtClean="0">
                <a:solidFill>
                  <a:schemeClr val="tx1"/>
                </a:solidFill>
              </a:rPr>
              <a:t>Ministry provided stabilization funding to school boards that run efficient transportation operations but for which the costs of student transportation exceed the funding provided for that purpose;</a:t>
            </a:r>
          </a:p>
          <a:p>
            <a:pPr marL="609600">
              <a:spcBef>
                <a:spcPts val="480"/>
              </a:spcBef>
              <a:buSzPts val="2400"/>
            </a:pPr>
            <a:r>
              <a:rPr lang="en-CA" sz="2800" dirty="0" smtClean="0">
                <a:solidFill>
                  <a:schemeClr val="tx1"/>
                </a:solidFill>
              </a:rPr>
              <a:t>This funding is for one year while the Ministry undertakes a review; and</a:t>
            </a:r>
          </a:p>
          <a:p>
            <a:pPr marL="609600">
              <a:spcBef>
                <a:spcPts val="480"/>
              </a:spcBef>
              <a:buSzPts val="2400"/>
            </a:pPr>
            <a:r>
              <a:rPr lang="en-CA" sz="2800" dirty="0" smtClean="0">
                <a:solidFill>
                  <a:schemeClr val="tx1"/>
                </a:solidFill>
              </a:rPr>
              <a:t>TDSB is receiving approximately $6.5M under this initiative in the </a:t>
            </a:r>
            <a:r>
              <a:rPr lang="en-CA" sz="2800" b="1" dirty="0" smtClean="0">
                <a:solidFill>
                  <a:schemeClr val="tx1"/>
                </a:solidFill>
              </a:rPr>
              <a:t>Transportation Grant</a:t>
            </a:r>
            <a:r>
              <a:rPr lang="en-CA" sz="2800" dirty="0" smtClean="0">
                <a:solidFill>
                  <a:schemeClr val="tx1"/>
                </a:solidFill>
              </a:rPr>
              <a:t>.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304800" y="6324600"/>
            <a:ext cx="609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8</a:t>
            </a:fld>
            <a:endParaRPr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2"/>
          </p:nvPr>
        </p:nvSpPr>
        <p:spPr>
          <a:xfrm>
            <a:off x="304800" y="2286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</a:pPr>
            <a:r>
              <a:rPr lang="en-CA" dirty="0" smtClean="0"/>
              <a:t>Grant for Student Needs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13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433748" y="769620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</a:pPr>
            <a:r>
              <a:rPr lang="en-CA" b="1" dirty="0" smtClean="0"/>
              <a:t>F: Keeping Up With Costs</a:t>
            </a:r>
            <a:endParaRPr b="1" dirty="0"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>
              <a:spcBef>
                <a:spcPts val="480"/>
              </a:spcBef>
              <a:buSzPts val="2400"/>
            </a:pPr>
            <a:r>
              <a:rPr lang="en-CA" sz="3200" dirty="0" smtClean="0">
                <a:solidFill>
                  <a:schemeClr val="tx1"/>
                </a:solidFill>
              </a:rPr>
              <a:t>These amounts were previously announced:</a:t>
            </a:r>
          </a:p>
          <a:p>
            <a:pPr marL="1066800" lvl="1">
              <a:spcBef>
                <a:spcPts val="480"/>
              </a:spcBef>
              <a:buSzPts val="2400"/>
            </a:pPr>
            <a:r>
              <a:rPr lang="en-CA" sz="2800" dirty="0" smtClean="0">
                <a:solidFill>
                  <a:schemeClr val="tx1"/>
                </a:solidFill>
              </a:rPr>
              <a:t>Transportation will receive another $2.0M as part of the 4% inflation adjustment for a total of approximately $8.5M; and</a:t>
            </a:r>
          </a:p>
          <a:p>
            <a:pPr marL="1066800" lvl="1">
              <a:spcBef>
                <a:spcPts val="480"/>
              </a:spcBef>
              <a:buSzPts val="2400"/>
            </a:pPr>
            <a:r>
              <a:rPr lang="en-CA" sz="2800" dirty="0" smtClean="0">
                <a:solidFill>
                  <a:schemeClr val="tx1"/>
                </a:solidFill>
              </a:rPr>
              <a:t>Facilities will receive an additional 2% for non-staffing inflation costs for supplies, services and utility increases.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304800" y="6324600"/>
            <a:ext cx="609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9</a:t>
            </a:fld>
            <a:endParaRPr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2"/>
          </p:nvPr>
        </p:nvSpPr>
        <p:spPr>
          <a:xfrm>
            <a:off x="304800" y="2286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>
              <a:spcBef>
                <a:spcPts val="0"/>
              </a:spcBef>
            </a:pPr>
            <a:r>
              <a:rPr lang="en-CA" dirty="0"/>
              <a:t>Grants for Student Needs</a:t>
            </a:r>
          </a:p>
        </p:txBody>
      </p:sp>
    </p:spTree>
    <p:extLst>
      <p:ext uri="{BB962C8B-B14F-4D97-AF65-F5344CB8AC3E}">
        <p14:creationId xmlns:p14="http://schemas.microsoft.com/office/powerpoint/2010/main" val="327596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n 23 Training and Information for Trustees v2 Manon">
  <a:themeElements>
    <a:clrScheme name="TDSB">
      <a:dk1>
        <a:srgbClr val="000000"/>
      </a:dk1>
      <a:lt1>
        <a:srgbClr val="FFFFFF"/>
      </a:lt1>
      <a:dk2>
        <a:srgbClr val="3F3F3F"/>
      </a:dk2>
      <a:lt2>
        <a:srgbClr val="7F7F7F"/>
      </a:lt2>
      <a:accent1>
        <a:srgbClr val="72C166"/>
      </a:accent1>
      <a:accent2>
        <a:srgbClr val="F17B05"/>
      </a:accent2>
      <a:accent3>
        <a:srgbClr val="3B60AF"/>
      </a:accent3>
      <a:accent4>
        <a:srgbClr val="FCB713"/>
      </a:accent4>
      <a:accent5>
        <a:srgbClr val="6D8BCD"/>
      </a:accent5>
      <a:accent6>
        <a:srgbClr val="F17B05"/>
      </a:accent6>
      <a:hlink>
        <a:srgbClr val="FBA147"/>
      </a:hlink>
      <a:folHlink>
        <a:srgbClr val="3B60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1243</Words>
  <Application>Microsoft Office PowerPoint</Application>
  <PresentationFormat>On-screen Show (4:3)</PresentationFormat>
  <Paragraphs>155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PT Sans</vt:lpstr>
      <vt:lpstr>Calibri</vt:lpstr>
      <vt:lpstr>Jan 23 Training and Information for Trustees v2 Manon</vt:lpstr>
      <vt:lpstr>2_Custom Design</vt:lpstr>
      <vt:lpstr>Custom Design</vt:lpstr>
      <vt:lpstr>Grants for Student Needs and Priorities and Partnerships Fund (formerly Education Program Other Grants)  for 2019-2020</vt:lpstr>
      <vt:lpstr>A G E N D A</vt:lpstr>
      <vt:lpstr>A: Class Sizes</vt:lpstr>
      <vt:lpstr>A: Class Sizes (cont.)</vt:lpstr>
      <vt:lpstr>B: Special Education</vt:lpstr>
      <vt:lpstr>C: Other Grant Funding Changes</vt:lpstr>
      <vt:lpstr>D: Capital</vt:lpstr>
      <vt:lpstr>E: Transportation</vt:lpstr>
      <vt:lpstr>F: Keeping Up With Costs</vt:lpstr>
      <vt:lpstr>G: Ongoing Implementation and Other Changes</vt:lpstr>
      <vt:lpstr>H: International Students Recovery Amount</vt:lpstr>
      <vt:lpstr>Other Grants for Student Needs  Information</vt:lpstr>
      <vt:lpstr>2019-20 Priorities and Partnership Fund</vt:lpstr>
      <vt:lpstr>2019-20 Priorities and Partnership Fund (Cont.)</vt:lpstr>
      <vt:lpstr>Summary</vt:lpstr>
      <vt:lpstr>Questions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Trustee Ward Forum Presentation of Budget Drivers :   2019-20 Budget Information</dc:title>
  <dc:creator>Pike, Sherry</dc:creator>
  <cp:lastModifiedBy>Simzer, Terry</cp:lastModifiedBy>
  <cp:revision>139</cp:revision>
  <cp:lastPrinted>2019-04-29T19:56:43Z</cp:lastPrinted>
  <dcterms:modified xsi:type="dcterms:W3CDTF">2019-04-30T15:15:50Z</dcterms:modified>
</cp:coreProperties>
</file>