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3" r:id="rId5"/>
    <p:sldMasterId id="2147483684" r:id="rId6"/>
  </p:sldMasterIdLst>
  <p:notesMasterIdLst>
    <p:notesMasterId r:id="rId18"/>
  </p:notesMasterIdLst>
  <p:handoutMasterIdLst>
    <p:handoutMasterId r:id="rId19"/>
  </p:handoutMasterIdLst>
  <p:sldIdLst>
    <p:sldId id="266" r:id="rId7"/>
    <p:sldId id="258" r:id="rId8"/>
    <p:sldId id="270" r:id="rId9"/>
    <p:sldId id="271" r:id="rId10"/>
    <p:sldId id="278" r:id="rId11"/>
    <p:sldId id="273" r:id="rId12"/>
    <p:sldId id="272" r:id="rId13"/>
    <p:sldId id="277" r:id="rId14"/>
    <p:sldId id="275" r:id="rId15"/>
    <p:sldId id="276" r:id="rId16"/>
    <p:sldId id="26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60AF"/>
    <a:srgbClr val="F07B05"/>
    <a:srgbClr val="72C267"/>
    <a:srgbClr val="99FF66"/>
    <a:srgbClr val="CCFF99"/>
    <a:srgbClr val="FF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477" autoAdjust="0"/>
  </p:normalViewPr>
  <p:slideViewPr>
    <p:cSldViewPr>
      <p:cViewPr varScale="1">
        <p:scale>
          <a:sx n="97" d="100"/>
          <a:sy n="97" d="100"/>
        </p:scale>
        <p:origin x="-3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pPr/>
              <a:t>13/05/2019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51E6-67A4-4AB0-9391-BAFB86F5D2B1}" type="datetimeFigureOut">
              <a:rPr lang="en-CA" smtClean="0"/>
              <a:t>13/05/2019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220C-1792-4D39-A494-FCC6972E97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63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597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023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398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43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58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4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32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66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790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80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20C-1792-4D39-A494-FCC6972E97D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78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72C267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228600" y="2286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228600"/>
            <a:ext cx="80772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35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09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3D7B-D1E7-42EC-BBB7-2407E05BEB23}" type="datetimeFigureOut">
              <a:rPr lang="en-CA" smtClean="0"/>
              <a:t>13/05/2019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4A36-CABC-4D48-9F3F-D2F73988D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90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152400"/>
            <a:ext cx="1066800" cy="329092"/>
          </a:xfrm>
          <a:prstGeom prst="rect">
            <a:avLst/>
          </a:prstGeom>
        </p:spPr>
        <p:txBody>
          <a:bodyPr vert="horz" lIns="91440" tIns="45720" rIns="91440" bIns="0" rtlCol="0" anchor="b" anchorCtr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34" t="57207" r="2933" b="16049"/>
          <a:stretch/>
        </p:blipFill>
        <p:spPr bwMode="auto">
          <a:xfrm>
            <a:off x="7562947" y="6172200"/>
            <a:ext cx="1123853" cy="333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4600"/>
            <a:ext cx="7020000" cy="8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3D7B-D1E7-42EC-BBB7-2407E05BEB23}" type="datetimeFigureOut">
              <a:rPr lang="en-CA" smtClean="0"/>
              <a:t>13/05/2019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4A36-CABC-4D48-9F3F-D2F73988D56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15926" y="6226224"/>
            <a:ext cx="2166942" cy="155104"/>
          </a:xfrm>
          <a:prstGeom prst="rect">
            <a:avLst/>
          </a:prstGeom>
          <a:solidFill>
            <a:srgbClr val="72C1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93963" y="6226224"/>
            <a:ext cx="2166942" cy="155104"/>
          </a:xfrm>
          <a:prstGeom prst="rect">
            <a:avLst/>
          </a:prstGeom>
          <a:solidFill>
            <a:srgbClr val="FCB7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6226224"/>
            <a:ext cx="2166942" cy="155104"/>
          </a:xfrm>
          <a:prstGeom prst="rect">
            <a:avLst/>
          </a:prstGeom>
          <a:solidFill>
            <a:srgbClr val="3B6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037" y="6226224"/>
            <a:ext cx="2166942" cy="155104"/>
          </a:xfrm>
          <a:prstGeom prst="rect">
            <a:avLst/>
          </a:prstGeom>
          <a:solidFill>
            <a:srgbClr val="F17B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16632"/>
            <a:ext cx="1443454" cy="14073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2538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  <p:sldLayoutId id="214748371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60A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60AC"/>
              </a:solidFill>
            </a:endParaRPr>
          </a:p>
        </p:txBody>
      </p:sp>
      <p:pic>
        <p:nvPicPr>
          <p:cNvPr id="8" name="Picture 7" descr="TDSB_Circle_Colour_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541" y="1828800"/>
            <a:ext cx="294455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4300" b="1" dirty="0" smtClean="0"/>
              <a:t>2019-2020 Proposed Balanced Budget Plan</a:t>
            </a:r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/>
          </a:p>
          <a:p>
            <a:pPr marL="114300" indent="0" algn="ctr">
              <a:buNone/>
            </a:pPr>
            <a:r>
              <a:rPr lang="en-CA" dirty="0" smtClean="0"/>
              <a:t>Finance</a:t>
            </a:r>
            <a:r>
              <a:rPr lang="en-CA" dirty="0"/>
              <a:t>, Budget and Enrolment Committee </a:t>
            </a:r>
            <a:endParaRPr lang="en-CA" dirty="0" smtClean="0"/>
          </a:p>
          <a:p>
            <a:pPr marL="114300" indent="0" algn="ctr">
              <a:buNone/>
            </a:pPr>
            <a:r>
              <a:rPr lang="en-CA" dirty="0" smtClean="0"/>
              <a:t>Special </a:t>
            </a:r>
            <a:r>
              <a:rPr lang="en-CA" dirty="0"/>
              <a:t>Meeting</a:t>
            </a:r>
          </a:p>
          <a:p>
            <a:pPr marL="114300" indent="0">
              <a:buNone/>
            </a:pPr>
            <a:endParaRPr lang="en-CA" dirty="0"/>
          </a:p>
          <a:p>
            <a:pPr marL="114300" indent="0" algn="ctr">
              <a:buNone/>
            </a:pPr>
            <a:r>
              <a:rPr lang="en-CA" dirty="0" smtClean="0"/>
              <a:t>May </a:t>
            </a:r>
            <a:r>
              <a:rPr lang="en-CA" dirty="0"/>
              <a:t>13, 2019</a:t>
            </a: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CA" sz="3600" b="1" dirty="0" smtClean="0"/>
          </a:p>
          <a:p>
            <a:pPr marL="114300" indent="0" algn="ctr">
              <a:buNone/>
            </a:pPr>
            <a:r>
              <a:rPr lang="en-CA" sz="3600" b="1" dirty="0" smtClean="0"/>
              <a:t>Questions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3991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Page</a:t>
            </a:r>
            <a:r>
              <a:rPr lang="en-CA" baseline="0" dirty="0" smtClean="0"/>
              <a:t> 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Multi-Year Strategic Plan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Transform Student Learning</a:t>
            </a:r>
          </a:p>
          <a:p>
            <a:pPr lvl="0"/>
            <a:r>
              <a:rPr lang="en-CA" dirty="0"/>
              <a:t>Create a Culture of Student and Staff Well-Being</a:t>
            </a:r>
          </a:p>
          <a:p>
            <a:pPr lvl="0"/>
            <a:r>
              <a:rPr lang="en-CA" dirty="0"/>
              <a:t>Provide Equity of Access to Learning Opportunities for All Students</a:t>
            </a:r>
          </a:p>
          <a:p>
            <a:pPr lvl="0"/>
            <a:r>
              <a:rPr lang="en-CA" dirty="0"/>
              <a:t>Allocate Human and Financial Resources Strategically to Support Students Needs</a:t>
            </a:r>
          </a:p>
          <a:p>
            <a:pPr lvl="0"/>
            <a:r>
              <a:rPr lang="en-CA" dirty="0"/>
              <a:t>Build Strong Relationships and Partnerships within School Communities to Support Student Learning and Well-Being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Drivers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Early Years</a:t>
            </a:r>
          </a:p>
          <a:p>
            <a:r>
              <a:rPr lang="en-CA" dirty="0"/>
              <a:t>Differentiated </a:t>
            </a:r>
            <a:r>
              <a:rPr lang="en-CA" dirty="0" smtClean="0"/>
              <a:t>Approaches to Serve Our Students Including Indigenous Education</a:t>
            </a:r>
            <a:endParaRPr lang="en-CA" dirty="0"/>
          </a:p>
          <a:p>
            <a:r>
              <a:rPr lang="en-CA" dirty="0"/>
              <a:t>Student Success</a:t>
            </a:r>
          </a:p>
          <a:p>
            <a:r>
              <a:rPr lang="en-CA" dirty="0"/>
              <a:t>Staff </a:t>
            </a:r>
            <a:r>
              <a:rPr lang="en-CA" dirty="0" smtClean="0"/>
              <a:t>Allocation to Support All Students</a:t>
            </a:r>
            <a:endParaRPr lang="en-CA" dirty="0"/>
          </a:p>
          <a:p>
            <a:r>
              <a:rPr lang="en-CA" dirty="0"/>
              <a:t>Modernization and </a:t>
            </a:r>
            <a:r>
              <a:rPr lang="en-CA" dirty="0" smtClean="0"/>
              <a:t>Accessibility</a:t>
            </a:r>
            <a:endParaRPr lang="en-CA" dirty="0" smtClean="0"/>
          </a:p>
          <a:p>
            <a:pPr lvl="0"/>
            <a:r>
              <a:rPr lang="en-CA" dirty="0" smtClean="0"/>
              <a:t>Professional Development</a:t>
            </a:r>
            <a:endParaRPr lang="en-CA" dirty="0"/>
          </a:p>
          <a:p>
            <a:pPr lvl="0"/>
            <a:r>
              <a:rPr lang="en-CA" dirty="0" smtClean="0"/>
              <a:t>Parent </a:t>
            </a:r>
            <a:r>
              <a:rPr lang="en-CA" dirty="0"/>
              <a:t>Engagement and Student Voice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Budget Considerations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200" dirty="0"/>
              <a:t>TDSB Annual Structural Shortfall </a:t>
            </a:r>
            <a:r>
              <a:rPr lang="en-CA" sz="3200" dirty="0" smtClean="0"/>
              <a:t>– </a:t>
            </a:r>
          </a:p>
          <a:p>
            <a:pPr marL="114300" lvl="0" indent="0">
              <a:buNone/>
            </a:pPr>
            <a:r>
              <a:rPr lang="en-CA" sz="3200" b="1" dirty="0"/>
              <a:t>	</a:t>
            </a:r>
            <a:r>
              <a:rPr lang="en-CA" sz="3200" b="1" dirty="0" smtClean="0"/>
              <a:t>$25.7M</a:t>
            </a:r>
          </a:p>
          <a:p>
            <a:pPr marL="114300" lvl="0" indent="0">
              <a:buNone/>
            </a:pPr>
            <a:endParaRPr lang="en-CA" sz="1400" b="1" dirty="0"/>
          </a:p>
          <a:p>
            <a:pPr lvl="0"/>
            <a:r>
              <a:rPr lang="en-CA" sz="3200" dirty="0"/>
              <a:t>Ministry of Education Grant – net loss of </a:t>
            </a:r>
            <a:r>
              <a:rPr lang="en-CA" sz="3200" dirty="0" smtClean="0"/>
              <a:t>	</a:t>
            </a:r>
            <a:r>
              <a:rPr lang="en-CA" sz="3200" b="1" dirty="0" smtClean="0"/>
              <a:t>$42M</a:t>
            </a:r>
          </a:p>
          <a:p>
            <a:pPr marL="114300" lvl="0" indent="0">
              <a:buNone/>
            </a:pPr>
            <a:endParaRPr lang="en-CA" sz="1400" b="1" dirty="0"/>
          </a:p>
          <a:p>
            <a:pPr lvl="0"/>
            <a:r>
              <a:rPr lang="en-CA" sz="3200" dirty="0"/>
              <a:t>Service Level Changes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600" dirty="0"/>
              <a:t>Understanding </a:t>
            </a:r>
            <a:r>
              <a:rPr lang="en-CA" sz="2600" dirty="0" smtClean="0"/>
              <a:t>how budget is presently used: fixed </a:t>
            </a:r>
            <a:r>
              <a:rPr lang="en-CA" sz="2600" dirty="0"/>
              <a:t>costs vs. flexible costs</a:t>
            </a:r>
          </a:p>
          <a:p>
            <a:pPr lvl="0"/>
            <a:r>
              <a:rPr lang="en-CA" sz="2600" dirty="0"/>
              <a:t>Creation, consultation and approval of </a:t>
            </a:r>
            <a:r>
              <a:rPr lang="en-CA" sz="2600" dirty="0" smtClean="0"/>
              <a:t>Budget </a:t>
            </a:r>
            <a:r>
              <a:rPr lang="en-CA" sz="2600" dirty="0"/>
              <a:t>Drivers</a:t>
            </a:r>
          </a:p>
          <a:p>
            <a:pPr lvl="0"/>
            <a:r>
              <a:rPr lang="en-CA" sz="2600" dirty="0"/>
              <a:t>Drafting this proposal through thorough review of flexible costs</a:t>
            </a:r>
          </a:p>
          <a:p>
            <a:pPr lvl="0"/>
            <a:r>
              <a:rPr lang="en-CA" sz="2600" dirty="0"/>
              <a:t>Clarification of this proposal (</a:t>
            </a:r>
            <a:r>
              <a:rPr lang="en-CA" sz="2600" i="1" dirty="0"/>
              <a:t>tonight</a:t>
            </a:r>
            <a:r>
              <a:rPr lang="en-CA" sz="2600" dirty="0"/>
              <a:t>)</a:t>
            </a:r>
          </a:p>
          <a:p>
            <a:pPr lvl="0"/>
            <a:r>
              <a:rPr lang="en-CA" sz="2600" dirty="0"/>
              <a:t>Delegations, discussion and debate around these proposals (</a:t>
            </a:r>
            <a:r>
              <a:rPr lang="en-CA" sz="2600" i="1" dirty="0"/>
              <a:t>starting Wednesday</a:t>
            </a:r>
            <a:r>
              <a:rPr lang="en-CA" sz="2600" dirty="0"/>
              <a:t>)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CA" sz="3600" b="1" dirty="0" smtClean="0"/>
          </a:p>
          <a:p>
            <a:pPr marL="114300" indent="0" algn="ctr">
              <a:buNone/>
            </a:pPr>
            <a:r>
              <a:rPr lang="en-CA" sz="3600" b="1" dirty="0" smtClean="0"/>
              <a:t>Proposed Budget Reductions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858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Areas Not Impacted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600" dirty="0" smtClean="0"/>
              <a:t>Model Schools</a:t>
            </a:r>
          </a:p>
          <a:p>
            <a:pPr lvl="0"/>
            <a:r>
              <a:rPr lang="en-CA" sz="2600" dirty="0" smtClean="0"/>
              <a:t>Special </a:t>
            </a:r>
            <a:r>
              <a:rPr lang="en-CA" sz="2600" dirty="0" smtClean="0"/>
              <a:t>Education</a:t>
            </a:r>
          </a:p>
          <a:p>
            <a:pPr lvl="0"/>
            <a:r>
              <a:rPr lang="en-CA" sz="2600" dirty="0" smtClean="0"/>
              <a:t>Early Years</a:t>
            </a:r>
          </a:p>
          <a:p>
            <a:pPr lvl="0"/>
            <a:r>
              <a:rPr lang="en-CA" sz="2600" dirty="0" smtClean="0"/>
              <a:t>Central Supports for Caring and Safe Schools</a:t>
            </a:r>
          </a:p>
          <a:p>
            <a:pPr lvl="0"/>
            <a:r>
              <a:rPr lang="en-CA" sz="2600" dirty="0" smtClean="0"/>
              <a:t>School-Based Supports, Supervision and Safety</a:t>
            </a:r>
          </a:p>
          <a:p>
            <a:pPr lvl="0"/>
            <a:r>
              <a:rPr lang="en-CA" sz="2600" dirty="0" smtClean="0"/>
              <a:t>Equity, anti-oppression and anti-racism</a:t>
            </a:r>
          </a:p>
          <a:p>
            <a:pPr lvl="0"/>
            <a:r>
              <a:rPr lang="en-CA" sz="2600" dirty="0" smtClean="0"/>
              <a:t>Student Support Services </a:t>
            </a:r>
          </a:p>
          <a:p>
            <a:pPr lvl="0"/>
            <a:r>
              <a:rPr lang="en-CA" sz="2600" dirty="0" smtClean="0"/>
              <a:t>And other areas included in the Background Proposed Budget Documents</a:t>
            </a:r>
          </a:p>
          <a:p>
            <a:pPr lvl="0"/>
            <a:endParaRPr lang="en-CA" sz="2600" dirty="0" smtClean="0"/>
          </a:p>
          <a:p>
            <a:pPr lvl="0"/>
            <a:endParaRPr lang="en-CA" sz="26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CA" sz="3600" b="1" dirty="0" smtClean="0"/>
          </a:p>
          <a:p>
            <a:pPr marL="114300" indent="0" algn="ctr">
              <a:buNone/>
            </a:pPr>
            <a:r>
              <a:rPr lang="en-CA" sz="3600" b="1" dirty="0" smtClean="0"/>
              <a:t>Other Immediate Reduction Considerations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9660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 Year Considerations</a:t>
            </a:r>
            <a:endParaRPr lang="en-US" b="1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CA" sz="2800" dirty="0" smtClean="0"/>
          </a:p>
          <a:p>
            <a:pPr lvl="0"/>
            <a:r>
              <a:rPr lang="en-CA" sz="2800" dirty="0" smtClean="0"/>
              <a:t>Secondary Review</a:t>
            </a:r>
          </a:p>
          <a:p>
            <a:pPr marL="114300" lvl="0" indent="0">
              <a:buNone/>
            </a:pPr>
            <a:endParaRPr lang="en-CA" sz="1400" dirty="0"/>
          </a:p>
          <a:p>
            <a:pPr lvl="0"/>
            <a:r>
              <a:rPr lang="en-CA" sz="2800" dirty="0"/>
              <a:t>French as a Second Language Program </a:t>
            </a:r>
            <a:r>
              <a:rPr lang="en-CA" sz="2800" dirty="0" smtClean="0"/>
              <a:t>Review</a:t>
            </a:r>
          </a:p>
          <a:p>
            <a:pPr marL="114300" lvl="0" indent="0">
              <a:buNone/>
            </a:pPr>
            <a:endParaRPr lang="en-CA" sz="2800" dirty="0" smtClean="0"/>
          </a:p>
          <a:p>
            <a:pPr lvl="0"/>
            <a:r>
              <a:rPr lang="en-CA" sz="2800" dirty="0" smtClean="0"/>
              <a:t>A final </a:t>
            </a:r>
            <a:r>
              <a:rPr lang="en-CA" sz="2800" dirty="0"/>
              <a:t>n</a:t>
            </a:r>
            <a:r>
              <a:rPr lang="en-CA" sz="2800" dirty="0" smtClean="0"/>
              <a:t>ote </a:t>
            </a:r>
            <a:r>
              <a:rPr lang="en-CA" sz="2800" dirty="0"/>
              <a:t>a</a:t>
            </a:r>
            <a:r>
              <a:rPr lang="en-CA" sz="2800" dirty="0" smtClean="0"/>
              <a:t>bout </a:t>
            </a:r>
            <a:r>
              <a:rPr lang="en-CA" sz="2800" dirty="0"/>
              <a:t>b</a:t>
            </a:r>
            <a:r>
              <a:rPr lang="en-CA" sz="2800" dirty="0" smtClean="0"/>
              <a:t>udget </a:t>
            </a:r>
            <a:r>
              <a:rPr lang="en-CA" sz="2800" dirty="0"/>
              <a:t>p</a:t>
            </a:r>
            <a:r>
              <a:rPr lang="en-CA" sz="2800" dirty="0" smtClean="0"/>
              <a:t>rocess</a:t>
            </a:r>
          </a:p>
          <a:p>
            <a:pPr marL="114300" lvl="0" indent="0">
              <a:buNone/>
            </a:pPr>
            <a:endParaRPr lang="en-CA" sz="2800" dirty="0" smtClean="0"/>
          </a:p>
          <a:p>
            <a:pPr lvl="0"/>
            <a:r>
              <a:rPr lang="en-CA" sz="2800" dirty="0" smtClean="0"/>
              <a:t>Decisions that impact the school </a:t>
            </a:r>
            <a:r>
              <a:rPr lang="en-CA" sz="2800" dirty="0"/>
              <a:t>s</a:t>
            </a:r>
            <a:r>
              <a:rPr lang="en-CA" sz="2800" dirty="0" smtClean="0"/>
              <a:t>taffing </a:t>
            </a:r>
            <a:r>
              <a:rPr lang="en-CA" sz="2800" dirty="0"/>
              <a:t>p</a:t>
            </a:r>
            <a:r>
              <a:rPr lang="en-CA" sz="2800" dirty="0" smtClean="0"/>
              <a:t>rocess</a:t>
            </a:r>
            <a:r>
              <a:rPr lang="en-CA" sz="2800" dirty="0" smtClean="0"/>
              <a:t> </a:t>
            </a:r>
            <a:endParaRPr lang="en-CA" sz="28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_Template_Accessible (4)">
  <a:themeElements>
    <a:clrScheme name="TDSB">
      <a:dk1>
        <a:sysClr val="windowText" lastClr="000000"/>
      </a:dk1>
      <a:lt1>
        <a:sysClr val="window" lastClr="FFFFFF"/>
      </a:lt1>
      <a:dk2>
        <a:srgbClr val="3F3F3F"/>
      </a:dk2>
      <a:lt2>
        <a:srgbClr val="7F7F7F"/>
      </a:lt2>
      <a:accent1>
        <a:srgbClr val="72C166"/>
      </a:accent1>
      <a:accent2>
        <a:srgbClr val="F17B05"/>
      </a:accent2>
      <a:accent3>
        <a:srgbClr val="3B60AF"/>
      </a:accent3>
      <a:accent4>
        <a:srgbClr val="FCB713"/>
      </a:accent4>
      <a:accent5>
        <a:srgbClr val="6D8BCD"/>
      </a:accent5>
      <a:accent6>
        <a:srgbClr val="F17B05"/>
      </a:accent6>
      <a:hlink>
        <a:srgbClr val="FBA147"/>
      </a:hlink>
      <a:folHlink>
        <a:srgbClr val="3B60AF"/>
      </a:folHlink>
    </a:clrScheme>
    <a:fontScheme name="TDSB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9DA42389BCA469FFC619754B59623" ma:contentTypeVersion="0" ma:contentTypeDescription="Create a new document." ma:contentTypeScope="" ma:versionID="e5ebe332fd268b61095e2b55536f45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A439248-2C53-4EF4-A52F-0345C92DBD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A85AE6-86CA-43D3-9C71-0BD15067AF54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137C36-0533-48DB-8BA5-6B130FCE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Powerpoint_Template_Accessible (4)</Template>
  <TotalTime>94</TotalTime>
  <Words>260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Powerpoint_Template_Accessible (4)</vt:lpstr>
      <vt:lpstr>Custom Design</vt:lpstr>
      <vt:lpstr>2_Custom Design</vt:lpstr>
      <vt:lpstr>PowerPoint Presentation</vt:lpstr>
      <vt:lpstr>Multi-Year Strategic Plan</vt:lpstr>
      <vt:lpstr>Budget Drivers</vt:lpstr>
      <vt:lpstr>Important Budget Considerations</vt:lpstr>
      <vt:lpstr>Process</vt:lpstr>
      <vt:lpstr>PowerPoint Presentation</vt:lpstr>
      <vt:lpstr>Examples of Areas Not Impacted</vt:lpstr>
      <vt:lpstr>PowerPoint Presentation</vt:lpstr>
      <vt:lpstr>Second Year Considerations</vt:lpstr>
      <vt:lpstr>PowerPoint Presentation</vt:lpstr>
      <vt:lpstr>Page 6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Holley, Lindsay</dc:creator>
  <cp:lastModifiedBy>Fitzpatrick, Kathryn</cp:lastModifiedBy>
  <cp:revision>9</cp:revision>
  <cp:lastPrinted>2019-05-13T20:23:43Z</cp:lastPrinted>
  <dcterms:created xsi:type="dcterms:W3CDTF">2019-05-13T18:04:32Z</dcterms:created>
  <dcterms:modified xsi:type="dcterms:W3CDTF">2019-05-13T20:23:48Z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0x010100B3B9DA42389BCA469FFC619754B59623</vt:lpwstr>
  </property>
</Properties>
</file>