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5"/>
  </p:handoutMasterIdLst>
  <p:sldIdLst>
    <p:sldId id="256" r:id="rId5"/>
    <p:sldId id="366" r:id="rId6"/>
    <p:sldId id="367" r:id="rId7"/>
    <p:sldId id="368" r:id="rId8"/>
    <p:sldId id="385" r:id="rId9"/>
    <p:sldId id="369" r:id="rId10"/>
    <p:sldId id="370" r:id="rId11"/>
    <p:sldId id="371" r:id="rId12"/>
    <p:sldId id="382" r:id="rId13"/>
    <p:sldId id="383" r:id="rId14"/>
    <p:sldId id="384" r:id="rId15"/>
    <p:sldId id="376" r:id="rId16"/>
    <p:sldId id="377" r:id="rId17"/>
    <p:sldId id="378" r:id="rId18"/>
    <p:sldId id="379" r:id="rId19"/>
    <p:sldId id="380" r:id="rId20"/>
    <p:sldId id="381" r:id="rId21"/>
    <p:sldId id="374" r:id="rId22"/>
    <p:sldId id="375" r:id="rId23"/>
    <p:sldId id="30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7B05"/>
    <a:srgbClr val="72C267"/>
    <a:srgbClr val="99FF66"/>
    <a:srgbClr val="CCFF99"/>
    <a:srgbClr val="FF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7188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t>01/03/2016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DSB logo" title="TDSB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1925"/>
            <a:ext cx="9144000" cy="2886075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5"/>
            <a:ext cx="9144000" cy="314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066800" cy="329092"/>
          </a:xfrm>
        </p:spPr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52400" y="1905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/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3143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228600" y="2286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/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26128" y="25908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61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TDSB logo" title="TDSB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DSB logo" title="TDSB logo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490"/>
            <a:ext cx="9144000" cy="65151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152400"/>
            <a:ext cx="1066800" cy="329092"/>
          </a:xfrm>
          <a:prstGeom prst="rect">
            <a:avLst/>
          </a:prstGeom>
        </p:spPr>
        <p:txBody>
          <a:bodyPr vert="horz" lIns="91440" tIns="45720" rIns="91440" bIns="0" rtlCol="0" anchor="b" anchorCtr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67" r:id="rId5"/>
    <p:sldLayoutId id="2147483672" r:id="rId6"/>
    <p:sldLayoutId id="214748366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895600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buNone/>
            </a:pP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7000" b="1" dirty="0" smtClean="0"/>
              <a:t>SEAC Presentation– March 7, 2016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Chris Broadbent, Manager, Occupational Health and Safety</a:t>
            </a:r>
          </a:p>
          <a:p>
            <a:pPr marL="114300" indent="0" algn="ctr">
              <a:buNone/>
            </a:pPr>
            <a:r>
              <a:rPr lang="en-US" sz="3500" dirty="0" smtClean="0"/>
              <a:t> </a:t>
            </a:r>
            <a:br>
              <a:rPr lang="en-US" sz="3500" dirty="0" smtClean="0"/>
            </a:br>
            <a:r>
              <a:rPr lang="en-US" sz="3500" dirty="0" smtClean="0"/>
              <a:t>Toronto District School Board</a:t>
            </a:r>
            <a:endParaRPr lang="en-CA" sz="3500" dirty="0"/>
          </a:p>
        </p:txBody>
      </p:sp>
    </p:spTree>
    <p:extLst>
      <p:ext uri="{BB962C8B-B14F-4D97-AF65-F5344CB8AC3E}">
        <p14:creationId xmlns:p14="http://schemas.microsoft.com/office/powerpoint/2010/main" val="3712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Somewhat Accessible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Accessible universal or common washrooms on entry level</a:t>
            </a:r>
          </a:p>
          <a:p>
            <a:r>
              <a:rPr lang="en-CA" dirty="0" smtClean="0"/>
              <a:t>May have some barriers horizontally and/or vertically, but: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Allows students access to all special program spaces</a:t>
            </a:r>
          </a:p>
          <a:p>
            <a:pPr marL="411480" lvl="1" indent="0">
              <a:buNone/>
            </a:pPr>
            <a:endParaRPr lang="en-C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87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 Accessible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Neither universal or common accessible washroom</a:t>
            </a:r>
          </a:p>
          <a:p>
            <a:r>
              <a:rPr lang="en-CA" dirty="0" smtClean="0"/>
              <a:t>Sites that are wholly or partially inaccessible vertically and horizontally</a:t>
            </a:r>
          </a:p>
          <a:p>
            <a:r>
              <a:rPr lang="en-CA" dirty="0" smtClean="0"/>
              <a:t>Sites that are barrier-ridden, especially those where horizontal access in to building is restricted.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58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Ratings – A</a:t>
            </a:r>
            <a:br>
              <a:rPr lang="en-CA" dirty="0" smtClean="0"/>
            </a:br>
            <a:r>
              <a:rPr lang="en-CA" dirty="0" smtClean="0"/>
              <a:t>Universal Washroom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86374"/>
              </p:ext>
            </p:extLst>
          </p:nvPr>
        </p:nvGraphicFramePr>
        <p:xfrm>
          <a:off x="457200" y="17526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817"/>
                <a:gridCol w="916302"/>
                <a:gridCol w="6068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 and universal washroom</a:t>
                      </a:r>
                      <a:r>
                        <a:rPr lang="en-CA" baseline="0" dirty="0" smtClean="0"/>
                        <a:t>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intercom,</a:t>
                      </a:r>
                      <a:r>
                        <a:rPr lang="en-CA" baseline="0" dirty="0" smtClean="0"/>
                        <a:t> but universal washroom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</a:t>
                      </a:r>
                      <a:r>
                        <a:rPr lang="en-CA" baseline="0" dirty="0" smtClean="0"/>
                        <a:t> entrance with door operator and universal washroom entry level.  Some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A2-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intercom, but universal washroom entry level.  Some horizontal</a:t>
                      </a:r>
                      <a:r>
                        <a:rPr lang="en-CA" baseline="0" dirty="0" smtClean="0"/>
                        <a:t>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469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 – B</a:t>
            </a:r>
            <a:br>
              <a:rPr lang="en-CA" dirty="0" smtClean="0"/>
            </a:br>
            <a:r>
              <a:rPr lang="en-CA" dirty="0" smtClean="0"/>
              <a:t>Common Washroom Only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13002"/>
              </p:ext>
            </p:extLst>
          </p:nvPr>
        </p:nvGraphicFramePr>
        <p:xfrm>
          <a:off x="457200" y="1752600"/>
          <a:ext cx="813644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97446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</a:t>
                      </a:r>
                      <a:r>
                        <a:rPr lang="en-CA" baseline="0" dirty="0" smtClean="0"/>
                        <a:t> with door operator and common M/F washrooms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  Common M/F washrooms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</a:t>
                      </a:r>
                      <a:r>
                        <a:rPr lang="en-CA" baseline="0" dirty="0" smtClean="0"/>
                        <a:t> with door operator.  Common M/F washrooms entry level.  Some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B2-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</a:t>
                      </a:r>
                      <a:r>
                        <a:rPr lang="en-CA" baseline="0" dirty="0" smtClean="0"/>
                        <a:t>  Common M/F washrooms entry level.  Some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749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 – C</a:t>
            </a:r>
            <a:br>
              <a:rPr lang="en-CA" dirty="0" smtClean="0"/>
            </a:br>
            <a:r>
              <a:rPr lang="en-CA" dirty="0"/>
              <a:t>No Universal or Common </a:t>
            </a:r>
            <a:r>
              <a:rPr lang="en-CA" dirty="0" smtClean="0"/>
              <a:t>Washroom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212466"/>
              </p:ext>
            </p:extLst>
          </p:nvPr>
        </p:nvGraphicFramePr>
        <p:xfrm>
          <a:off x="457200" y="1752600"/>
          <a:ext cx="821264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73646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</a:t>
                      </a:r>
                      <a:r>
                        <a:rPr lang="en-CA" baseline="0" dirty="0" smtClean="0"/>
                        <a:t> door operator.  No barrier free washroom.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  No barrier</a:t>
                      </a:r>
                      <a:r>
                        <a:rPr lang="en-CA" baseline="0" dirty="0" smtClean="0"/>
                        <a:t> free washroom.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operator.</a:t>
                      </a:r>
                      <a:r>
                        <a:rPr lang="en-CA" baseline="0" dirty="0" smtClean="0"/>
                        <a:t>  No barrier free washrooms.  Some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</a:t>
                      </a:r>
                      <a:r>
                        <a:rPr lang="en-CA" baseline="0" dirty="0" smtClean="0"/>
                        <a:t>  No barrier free washrooms.  Some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222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Ratings – D	</a:t>
            </a:r>
            <a:br>
              <a:rPr lang="en-CA" dirty="0" smtClean="0"/>
            </a:br>
            <a:r>
              <a:rPr lang="en-CA" dirty="0" smtClean="0"/>
              <a:t>Universal Washroom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75612"/>
              </p:ext>
            </p:extLst>
          </p:nvPr>
        </p:nvGraphicFramePr>
        <p:xfrm>
          <a:off x="457200" y="17526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586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 and universal washroom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intercom, but universal washroom entry level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 and universal washroom entry level. 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D2-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Main entrance with no door operator or intercom, but universal washroom entry level.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31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 – E</a:t>
            </a:r>
            <a:br>
              <a:rPr lang="en-CA" dirty="0" smtClean="0"/>
            </a:br>
            <a:r>
              <a:rPr lang="en-CA" dirty="0" smtClean="0"/>
              <a:t>Common Washroom Only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985708"/>
              </p:ext>
            </p:extLst>
          </p:nvPr>
        </p:nvGraphicFramePr>
        <p:xfrm>
          <a:off x="457200" y="17526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586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 and common M/F washroom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  Common M/F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washroom entry level.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operator.  Common M/F washroom entry level. 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E2-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Main entrance with no door operator or intercom, but common M/F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washroom entry level.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322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Accessibility Rating – F</a:t>
            </a:r>
            <a:br>
              <a:rPr lang="en-CA" dirty="0" smtClean="0"/>
            </a:br>
            <a:r>
              <a:rPr lang="en-CA" dirty="0" smtClean="0"/>
              <a:t>No Universal or Common Washroom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631491"/>
              </p:ext>
            </p:extLst>
          </p:nvPr>
        </p:nvGraphicFramePr>
        <p:xfrm>
          <a:off x="457200" y="17526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897446"/>
                <a:gridCol w="58843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Change in Elevation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Rating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 or intercom. </a:t>
                      </a:r>
                      <a:r>
                        <a:rPr lang="en-CA" baseline="0" dirty="0" smtClean="0"/>
                        <a:t> No barrier free was</a:t>
                      </a:r>
                      <a:r>
                        <a:rPr lang="en-CA" dirty="0" smtClean="0"/>
                        <a:t>hroom.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F1-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no door operator or intercom.  No barrier free washroom.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entrance with door operator.  No barrier free washrooms. 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F2-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Main entrance with no door operator or intercom.  No barrier free washrooms.  Some</a:t>
                      </a:r>
                      <a:r>
                        <a:rPr lang="en-CA" baseline="0" dirty="0" smtClean="0"/>
                        <a:t> horizontal circulation issues especially to main specialized rooms.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989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Planned Program Priority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$1.5 million has been budgeted in 2015-2016 to add door operators to A1- and B1- rated schools</a:t>
            </a:r>
          </a:p>
          <a:p>
            <a:r>
              <a:rPr lang="en-CA" dirty="0" smtClean="0"/>
              <a:t>This will result in upgrading the number of accessible schools from 80 to 146</a:t>
            </a:r>
          </a:p>
          <a:p>
            <a:r>
              <a:rPr lang="en-CA" dirty="0" smtClean="0"/>
              <a:t>Using the ratings, a 5 year plan will be developed to increase the number of accessible schools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38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Year Special Requests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Individual requests during the year to update facilities are sent to the Chair of the AODA Accessibility Capital Spending Committee (ACSC)</a:t>
            </a:r>
          </a:p>
          <a:p>
            <a:r>
              <a:rPr lang="en-CA" dirty="0" smtClean="0"/>
              <a:t>Committee reviews requests </a:t>
            </a:r>
          </a:p>
          <a:p>
            <a:pPr marL="342900" lvl="1"/>
            <a:r>
              <a:rPr lang="en-CA" sz="2400" dirty="0" smtClean="0"/>
              <a:t>13 </a:t>
            </a:r>
            <a:r>
              <a:rPr lang="en-CA" sz="2400" dirty="0"/>
              <a:t>projects currently </a:t>
            </a:r>
            <a:r>
              <a:rPr lang="en-CA" sz="2400" dirty="0" smtClean="0"/>
              <a:t>approved or under consideration </a:t>
            </a:r>
          </a:p>
          <a:p>
            <a:r>
              <a:rPr lang="en-CA" dirty="0" smtClean="0"/>
              <a:t>$1 million allocated for these requests </a:t>
            </a:r>
          </a:p>
          <a:p>
            <a:r>
              <a:rPr lang="en-CA" dirty="0"/>
              <a:t>F</a:t>
            </a:r>
            <a:r>
              <a:rPr lang="en-CA" dirty="0" smtClean="0"/>
              <a:t>actors considered for approval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sz="2200" dirty="0" smtClean="0"/>
              <a:t>Current degree of accessibility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Alternative solutions (nearby designated site)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Age of building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Whether the improvement will necessitate additional upgrades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24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There are three Committees working on issues of accessibility: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AODA Working Group</a:t>
            </a:r>
          </a:p>
          <a:p>
            <a:r>
              <a:rPr lang="en-US" dirty="0" smtClean="0"/>
              <a:t>Barrier Free Committee</a:t>
            </a:r>
          </a:p>
          <a:p>
            <a:r>
              <a:rPr lang="en-US" dirty="0" smtClean="0"/>
              <a:t>AODA Capital Spending Committee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		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2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49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9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AODA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Responsible for reviewing the requirements of the Toronto District School Board (TDSB) to ensure compliance with the AODA and the Integrated Accessibility Standards Regulations</a:t>
            </a:r>
          </a:p>
          <a:p>
            <a:r>
              <a:rPr lang="en-CA" dirty="0" smtClean="0"/>
              <a:t>The Committee is comprised of representatives from a number of business functions as well as school principals and superintendents</a:t>
            </a:r>
          </a:p>
          <a:p>
            <a:r>
              <a:rPr lang="en-CA" dirty="0" smtClean="0"/>
              <a:t>Major focus is ongoing updates to the Multi-Year Accessibility Plan.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495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Barrier Free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Established in 1999 in response to the Board’s Special Education Plan  </a:t>
            </a:r>
          </a:p>
          <a:p>
            <a:r>
              <a:rPr lang="en-CA" dirty="0" smtClean="0"/>
              <a:t>The Committee mandate is to address the need for equitable access for students and staff with physical mobility issues</a:t>
            </a:r>
          </a:p>
          <a:p>
            <a:r>
              <a:rPr lang="en-CA" dirty="0"/>
              <a:t>Representation from Spec Ed (Low Incidence Coordinators </a:t>
            </a:r>
            <a:r>
              <a:rPr lang="en-CA" dirty="0" smtClean="0"/>
              <a:t>(LIC) and </a:t>
            </a:r>
            <a:r>
              <a:rPr lang="en-CA" dirty="0"/>
              <a:t>Chief Occupational Therapist) &amp; FS Design Unit</a:t>
            </a:r>
          </a:p>
          <a:p>
            <a:r>
              <a:rPr lang="en-CA" dirty="0" smtClean="0"/>
              <a:t>As adopted in the TDSB Special Education Plan designated sites were established throughout the Board</a:t>
            </a:r>
          </a:p>
          <a:p>
            <a:r>
              <a:rPr lang="en-CA" dirty="0"/>
              <a:t>There are approximately 100 designated sites in the </a:t>
            </a:r>
            <a:r>
              <a:rPr lang="en-CA" dirty="0" smtClean="0"/>
              <a:t>TDSB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018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Barrier Free Committee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Family of Schools (FOS) has at least one elementary and one secondary school with </a:t>
            </a:r>
            <a:r>
              <a:rPr lang="en-CA" smtClean="0"/>
              <a:t>a relatively </a:t>
            </a:r>
            <a:r>
              <a:rPr lang="en-CA" dirty="0"/>
              <a:t>high degree of accessibility (designated sites) </a:t>
            </a:r>
            <a:endParaRPr lang="en-CA" dirty="0" smtClean="0"/>
          </a:p>
          <a:p>
            <a:r>
              <a:rPr lang="en-CA" dirty="0" smtClean="0"/>
              <a:t>Requests vetted &amp; coordinated by </a:t>
            </a:r>
            <a:r>
              <a:rPr lang="en-CA" dirty="0"/>
              <a:t>the </a:t>
            </a:r>
            <a:r>
              <a:rPr lang="en-CA" dirty="0" smtClean="0"/>
              <a:t>area LIC.</a:t>
            </a:r>
            <a:endParaRPr lang="en-CA" dirty="0"/>
          </a:p>
          <a:p>
            <a:r>
              <a:rPr lang="en-CA" dirty="0" smtClean="0"/>
              <a:t>Ongoing </a:t>
            </a:r>
            <a:r>
              <a:rPr lang="en-CA" dirty="0"/>
              <a:t>review of designated sites to ensure equal number of schools in each </a:t>
            </a:r>
            <a:r>
              <a:rPr lang="en-CA" dirty="0" smtClean="0"/>
              <a:t>FOS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16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AODA Capital Spending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This committee was established in March, 2015</a:t>
            </a:r>
          </a:p>
          <a:p>
            <a:r>
              <a:rPr lang="en-CA" dirty="0" smtClean="0"/>
              <a:t>The </a:t>
            </a:r>
            <a:r>
              <a:rPr lang="en-CA" dirty="0"/>
              <a:t>mandate of this Committee is to act as stewards for the Board with limited funds to improve accessibility for school, community, services in the </a:t>
            </a:r>
            <a:r>
              <a:rPr lang="en-CA" dirty="0" smtClean="0"/>
              <a:t>TDSB</a:t>
            </a:r>
          </a:p>
          <a:p>
            <a:r>
              <a:rPr lang="en-CA" dirty="0" smtClean="0"/>
              <a:t>The strategy of committee is to develop a funding process for the $5 million budget allocated </a:t>
            </a:r>
          </a:p>
          <a:p>
            <a:r>
              <a:rPr lang="en-CA" dirty="0" smtClean="0"/>
              <a:t>The $5 million is divided into three categories: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Barrier Free </a:t>
            </a:r>
            <a:r>
              <a:rPr lang="en-CA" sz="2200" dirty="0"/>
              <a:t>R</a:t>
            </a:r>
            <a:r>
              <a:rPr lang="en-CA" sz="2200" dirty="0" smtClean="0"/>
              <a:t>equests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Planned Program Priority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In Year Special Requests</a:t>
            </a:r>
          </a:p>
          <a:p>
            <a:pPr marL="11430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987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Barrier Free Funding Requests</a:t>
            </a:r>
            <a:br>
              <a:rPr lang="en-CA" dirty="0" smtClean="0"/>
            </a:br>
            <a:r>
              <a:rPr lang="en-CA" dirty="0" smtClean="0"/>
              <a:t>2015-2016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11 projects are currently planned and in various stages of completion</a:t>
            </a:r>
          </a:p>
          <a:p>
            <a:r>
              <a:rPr lang="en-CA" dirty="0" smtClean="0"/>
              <a:t>Approximately $2.5 million has been allocated to these projects</a:t>
            </a:r>
          </a:p>
          <a:p>
            <a:r>
              <a:rPr lang="en-CA" dirty="0" smtClean="0"/>
              <a:t>Projects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sz="2200" dirty="0" smtClean="0"/>
              <a:t>Upgrade washrooms to be fully accessible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Renovations of existing barrier free washrooms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Installation of power door operators and hold open devices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Addition of ramps/sloped pathways to allow front entrance accessibility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39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Planned Program Priority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Data has been collected on the degree of accessibility for all TDSB schools</a:t>
            </a:r>
          </a:p>
          <a:p>
            <a:r>
              <a:rPr lang="en-CA" dirty="0" smtClean="0"/>
              <a:t>All schools have been given a rating of A to F and are classified as either: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Accessible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Somewhat accessible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Not accessible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217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Accessible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400" dirty="0" smtClean="0"/>
              <a:t>No significant vertical access barriers</a:t>
            </a:r>
          </a:p>
          <a:p>
            <a:pPr lvl="1"/>
            <a:r>
              <a:rPr lang="en-CA" sz="2400" dirty="0" smtClean="0"/>
              <a:t>No significant horizontal barriers</a:t>
            </a:r>
          </a:p>
          <a:p>
            <a:pPr lvl="1"/>
            <a:r>
              <a:rPr lang="en-CA" sz="2400" dirty="0" smtClean="0"/>
              <a:t>Have at least a universal washroom or male and female common washrooms</a:t>
            </a:r>
          </a:p>
          <a:p>
            <a:pPr marL="411480" lvl="1" indent="0">
              <a:buNone/>
            </a:pPr>
            <a:endParaRPr lang="en-CA" sz="2400" dirty="0" smtClean="0"/>
          </a:p>
          <a:p>
            <a:pPr marL="411480" lvl="1" indent="0">
              <a:buNone/>
            </a:pPr>
            <a:r>
              <a:rPr lang="en-CA" sz="2400" dirty="0" smtClean="0"/>
              <a:t>Note:</a:t>
            </a:r>
          </a:p>
          <a:p>
            <a:pPr lvl="1"/>
            <a:r>
              <a:rPr lang="en-CA" sz="2400" dirty="0" smtClean="0"/>
              <a:t>A1 – Accessible to all</a:t>
            </a:r>
          </a:p>
          <a:p>
            <a:pPr lvl="1"/>
            <a:r>
              <a:rPr lang="en-CA" sz="2400" dirty="0" smtClean="0"/>
              <a:t>B1 – Accessible to students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32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SB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DSB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9DA42389BCA469FFC619754B59623" ma:contentTypeVersion="0" ma:contentTypeDescription="Create a new document." ma:contentTypeScope="" ma:versionID="e5ebe332fd268b61095e2b55536f45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137C36-0533-48DB-8BA5-6B130FCE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439248-2C53-4EF4-A52F-0345C92DB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A85AE6-86CA-43D3-9C71-0BD15067AF54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TDSB</Template>
  <TotalTime>3218</TotalTime>
  <Words>1165</Words>
  <Application>Microsoft Office PowerPoint</Application>
  <PresentationFormat>On-screen Show (4:3)</PresentationFormat>
  <Paragraphs>203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TDSB</vt:lpstr>
      <vt:lpstr>PowerPoint Presentation</vt:lpstr>
      <vt:lpstr>Overview</vt:lpstr>
      <vt:lpstr>AODA Working Group</vt:lpstr>
      <vt:lpstr>Barrier Free Committee</vt:lpstr>
      <vt:lpstr>Barrier Free Committee (cont.)</vt:lpstr>
      <vt:lpstr>AODA Capital Spending Committee</vt:lpstr>
      <vt:lpstr>Barrier Free Funding Requests 2015-2016</vt:lpstr>
      <vt:lpstr>Planned Program Priority</vt:lpstr>
      <vt:lpstr>Accessible</vt:lpstr>
      <vt:lpstr>Somewhat Accessible </vt:lpstr>
      <vt:lpstr>Not Accessible</vt:lpstr>
      <vt:lpstr>Accessibility Ratings – A Universal Washroom</vt:lpstr>
      <vt:lpstr>Accessibility Rating – B Common Washroom Only</vt:lpstr>
      <vt:lpstr>Accessibility Rating – C No Universal or Common Washroom</vt:lpstr>
      <vt:lpstr>Accessibility Ratings – D  Universal Washroom</vt:lpstr>
      <vt:lpstr>Accessibility Rating – E Common Washroom Only</vt:lpstr>
      <vt:lpstr>Accessibility Rating – F No Universal or Common Washroom</vt:lpstr>
      <vt:lpstr>Planned Program Priority (cont.)</vt:lpstr>
      <vt:lpstr>In Year Special Requests</vt:lpstr>
      <vt:lpstr>PowerPoint Presentation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Balance 2013-14</dc:title>
  <dc:creator>eucuser</dc:creator>
  <cp:lastModifiedBy>Ion, Scott</cp:lastModifiedBy>
  <cp:revision>252</cp:revision>
  <cp:lastPrinted>2016-03-01T15:06:17Z</cp:lastPrinted>
  <dcterms:created xsi:type="dcterms:W3CDTF">2013-02-21T00:07:37Z</dcterms:created>
  <dcterms:modified xsi:type="dcterms:W3CDTF">2016-03-01T19:13:03Z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0x010100B3B9DA42389BCA469FFC619754B59623</vt:lpwstr>
  </property>
</Properties>
</file>